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006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58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158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sapin\AppData\Local\Microsoft\Windows\INetCache\Content.Outlook\AS1Q10TK\&#1050;&#1086;&#1087;&#1080;&#1103;%20&#1043;&#1088;&#1072;&#1092;&#1080;&#1082;&#1080;%20&#1089;&#1090;&#1086;&#1093;&#1072;&#1089;&#1090;&#1080;&#1082;&#1072;%20&#1087;&#1086;%20&#1089;&#1086;&#1089;&#1090;&#1086;&#1103;&#1085;&#1080;&#1102;%20&#1085;&#1072;%2001.01.2024%20(2)%20(0000000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sapin\Desktop\&#1044;&#1077;&#1084;&#1086;&#1075;&#1088;&#1072;&#1092;&#1080;&#1103;%202024\&#1050;&#1047;&#1044;%20&#1075;&#1088;&#1072;&#1092;&#1080;&#1082;&#1080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sapin\Desktop\&#1044;&#1077;&#1084;&#1086;&#1075;&#1088;&#1072;&#1092;&#1080;&#1103;%202024\&#1043;&#1088;&#1072;&#1092;&#1080;&#1082;&#108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sapin\Desktop\&#1044;&#1077;&#1084;&#1086;&#1075;&#1088;&#1072;&#1092;&#1080;&#1103;%202024\&#1043;&#1088;&#1072;&#1092;&#1080;&#1082;&#1080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sapin\Desktop\&#1044;&#1077;&#1084;&#1086;&#1075;&#1088;&#1072;&#1092;&#1080;&#1103;%202024\&#1043;&#1088;&#1072;&#1092;&#1080;&#1082;&#1080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31.0.110\&#1076;&#1089;&#1088;&#1072;&#1088;\&#1054;&#1040;&#1056;&#1055;\&#1040;&#1073;&#1099;&#1083;&#1072;&#1081;\&#1044;&#1077;&#1084;&#1086;&#1075;&#1088;&#1072;&#1092;&#1080;&#1103;\&#1043;&#1088;&#1072;&#1092;&#1080;&#1082;&#1080;%20&#1089;&#1090;&#1086;&#1093;&#1072;&#1089;&#1090;&#1080;&#1082;&#1072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31.0.110\&#1076;&#1089;&#1088;&#1072;&#1088;\&#1054;&#1040;&#1056;&#1055;\&#1040;&#1073;&#1099;&#1083;&#1072;&#1081;\&#1044;&#1077;&#1084;&#1086;&#1075;&#1088;&#1072;&#1092;&#1080;&#1103;\&#1043;&#1088;&#1072;&#1092;&#1080;&#1082;&#1080;%20&#1089;&#1090;&#1086;&#1093;&#1072;&#1089;&#1090;&#1080;&#1082;&#1072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sapin\Desktop\&#1044;&#1077;&#1084;&#1086;&#1075;&#1088;&#1072;&#1092;&#1080;&#1103;%202024\&#1043;&#1088;&#1072;&#1092;&#1080;&#1082;&#1080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sapin\Desktop\&#1044;&#1077;&#1084;&#1086;&#1075;&#1088;&#1072;&#1092;&#1080;&#1103;%202024\&#1043;&#1088;&#1072;&#1092;&#1080;&#1082;&#1080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zhexembay\Documents\23-11.%20&#1044;&#1077;&#1084;&#1086;&#1075;&#1088;&#1072;&#1092;&#1080;&#1103;%202023\Book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50258190377375"/>
          <c:y val="4.2988848132739226E-2"/>
          <c:w val="0.84756616958563702"/>
          <c:h val="0.65919290514758377"/>
        </c:manualLayout>
      </c:layout>
      <c:areaChart>
        <c:grouping val="stacked"/>
        <c:varyColors val="0"/>
        <c:ser>
          <c:idx val="4"/>
          <c:order val="4"/>
          <c:tx>
            <c:strRef>
              <c:f>'pop dynamics'!$E$2</c:f>
              <c:strCache>
                <c:ptCount val="1"/>
                <c:pt idx="0">
                  <c:v>Ниж. гран. довер. интервала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'pop dynamics'!$A$3:$A$62</c:f>
              <c:numCache>
                <c:formatCode>General</c:formatCode>
                <c:ptCount val="60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  <c:pt idx="51">
                  <c:v>2042</c:v>
                </c:pt>
                <c:pt idx="52">
                  <c:v>2043</c:v>
                </c:pt>
                <c:pt idx="53">
                  <c:v>2044</c:v>
                </c:pt>
                <c:pt idx="54">
                  <c:v>2045</c:v>
                </c:pt>
                <c:pt idx="55">
                  <c:v>2046</c:v>
                </c:pt>
                <c:pt idx="56">
                  <c:v>2047</c:v>
                </c:pt>
                <c:pt idx="57">
                  <c:v>2048</c:v>
                </c:pt>
                <c:pt idx="58">
                  <c:v>2049</c:v>
                </c:pt>
                <c:pt idx="59">
                  <c:v>2050</c:v>
                </c:pt>
              </c:numCache>
            </c:numRef>
          </c:cat>
          <c:val>
            <c:numRef>
              <c:f>'pop dynamics'!$E$3:$E$62</c:f>
              <c:numCache>
                <c:formatCode>General</c:formatCode>
                <c:ptCount val="60"/>
                <c:pt idx="32" formatCode="0.0">
                  <c:v>20033.842000000001</c:v>
                </c:pt>
                <c:pt idx="33" formatCode="0.0">
                  <c:v>20207.897539646696</c:v>
                </c:pt>
                <c:pt idx="34" formatCode="0.0">
                  <c:v>20396.518315194986</c:v>
                </c:pt>
                <c:pt idx="35" formatCode="0.0">
                  <c:v>20586.593240032518</c:v>
                </c:pt>
                <c:pt idx="36" formatCode="0.0">
                  <c:v>20779.512166016277</c:v>
                </c:pt>
                <c:pt idx="37" formatCode="0.0">
                  <c:v>20976.869415597976</c:v>
                </c:pt>
                <c:pt idx="38" formatCode="0.0">
                  <c:v>21179.461873083565</c:v>
                </c:pt>
                <c:pt idx="39" formatCode="0.0">
                  <c:v>21387.952960624716</c:v>
                </c:pt>
                <c:pt idx="40" formatCode="0.0">
                  <c:v>21599.932260513775</c:v>
                </c:pt>
                <c:pt idx="41" formatCode="0.0">
                  <c:v>21815.403461891961</c:v>
                </c:pt>
                <c:pt idx="42" formatCode="0.0">
                  <c:v>22034.883023947732</c:v>
                </c:pt>
                <c:pt idx="43" formatCode="0.0">
                  <c:v>22258.427782601317</c:v>
                </c:pt>
                <c:pt idx="44" formatCode="0.0">
                  <c:v>22485.780515351918</c:v>
                </c:pt>
                <c:pt idx="45" formatCode="0.0">
                  <c:v>22716.937904606821</c:v>
                </c:pt>
                <c:pt idx="46" formatCode="0.0">
                  <c:v>22951.256368796014</c:v>
                </c:pt>
                <c:pt idx="47" formatCode="0.0">
                  <c:v>23188.938209892865</c:v>
                </c:pt>
                <c:pt idx="48" formatCode="0.0">
                  <c:v>23429.513670357595</c:v>
                </c:pt>
                <c:pt idx="49" formatCode="0.0">
                  <c:v>23673.32310616938</c:v>
                </c:pt>
                <c:pt idx="50" formatCode="0.0">
                  <c:v>23919.774993624349</c:v>
                </c:pt>
                <c:pt idx="51" formatCode="0.0">
                  <c:v>24167.718859258068</c:v>
                </c:pt>
                <c:pt idx="52" formatCode="0.0">
                  <c:v>24414.697581848784</c:v>
                </c:pt>
                <c:pt idx="53" formatCode="0.0">
                  <c:v>24660.020346284575</c:v>
                </c:pt>
                <c:pt idx="54" formatCode="0.0">
                  <c:v>24901.65591957275</c:v>
                </c:pt>
                <c:pt idx="55" formatCode="0.0">
                  <c:v>25139.768261601075</c:v>
                </c:pt>
                <c:pt idx="56" formatCode="0.0">
                  <c:v>25373.253282545887</c:v>
                </c:pt>
                <c:pt idx="57" formatCode="0.0">
                  <c:v>25602.497917692872</c:v>
                </c:pt>
                <c:pt idx="58" formatCode="0.0">
                  <c:v>25825.833771540667</c:v>
                </c:pt>
                <c:pt idx="59" formatCode="0.0">
                  <c:v>26044.966972855218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8D-4EC9-B967-BEA844663C6C}"/>
            </c:ext>
          </c:extLst>
        </c:ser>
        <c:ser>
          <c:idx val="5"/>
          <c:order val="5"/>
          <c:tx>
            <c:strRef>
              <c:f>'pop dynamics'!$D$2</c:f>
              <c:strCache>
                <c:ptCount val="1"/>
                <c:pt idx="0">
                  <c:v>Верх. гран. довер. интервала</c:v>
                </c:pt>
              </c:strCache>
            </c:strRef>
          </c:tx>
          <c:spPr>
            <a:pattFill prst="pct25">
              <a:fgClr>
                <a:srgbClr val="00864F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'pop dynamics'!$A$3:$A$62</c:f>
              <c:numCache>
                <c:formatCode>General</c:formatCode>
                <c:ptCount val="60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  <c:pt idx="51">
                  <c:v>2042</c:v>
                </c:pt>
                <c:pt idx="52">
                  <c:v>2043</c:v>
                </c:pt>
                <c:pt idx="53">
                  <c:v>2044</c:v>
                </c:pt>
                <c:pt idx="54">
                  <c:v>2045</c:v>
                </c:pt>
                <c:pt idx="55">
                  <c:v>2046</c:v>
                </c:pt>
                <c:pt idx="56">
                  <c:v>2047</c:v>
                </c:pt>
                <c:pt idx="57">
                  <c:v>2048</c:v>
                </c:pt>
                <c:pt idx="58">
                  <c:v>2049</c:v>
                </c:pt>
                <c:pt idx="59">
                  <c:v>2050</c:v>
                </c:pt>
              </c:numCache>
            </c:numRef>
          </c:cat>
          <c:val>
            <c:numRef>
              <c:f>'pop dynamics'!$F$3:$F$62</c:f>
              <c:numCache>
                <c:formatCode>General</c:formatCode>
                <c:ptCount val="60"/>
                <c:pt idx="32" formatCode="0.0">
                  <c:v>0</c:v>
                </c:pt>
                <c:pt idx="33" formatCode="0.0">
                  <c:v>34.870234909292776</c:v>
                </c:pt>
                <c:pt idx="34" formatCode="0.0">
                  <c:v>43.367299270255899</c:v>
                </c:pt>
                <c:pt idx="35" formatCode="0.0">
                  <c:v>51.48041248087975</c:v>
                </c:pt>
                <c:pt idx="36" formatCode="0.0">
                  <c:v>59.778921459859703</c:v>
                </c:pt>
                <c:pt idx="37" formatCode="0.0">
                  <c:v>68.422273432806833</c:v>
                </c:pt>
                <c:pt idx="38" formatCode="0.0">
                  <c:v>77.870703036438499</c:v>
                </c:pt>
                <c:pt idx="39" formatCode="0.0">
                  <c:v>88.418445237301057</c:v>
                </c:pt>
                <c:pt idx="40" formatCode="0.0">
                  <c:v>99.804375161002099</c:v>
                </c:pt>
                <c:pt idx="41" formatCode="0.0">
                  <c:v>112.61769551222096</c:v>
                </c:pt>
                <c:pt idx="42" formatCode="0.0">
                  <c:v>126.7734424941591</c:v>
                </c:pt>
                <c:pt idx="43" formatCode="0.0">
                  <c:v>142.05193845640315</c:v>
                </c:pt>
                <c:pt idx="44" formatCode="0.0">
                  <c:v>158.83943838578125</c:v>
                </c:pt>
                <c:pt idx="45" formatCode="0.0">
                  <c:v>177.06747806670319</c:v>
                </c:pt>
                <c:pt idx="46" formatCode="0.0">
                  <c:v>196.93802000110009</c:v>
                </c:pt>
                <c:pt idx="47" formatCode="0.0">
                  <c:v>217.80486370121071</c:v>
                </c:pt>
                <c:pt idx="48" formatCode="0.0">
                  <c:v>240.6404021583221</c:v>
                </c:pt>
                <c:pt idx="49" formatCode="0.0">
                  <c:v>264.54206657380564</c:v>
                </c:pt>
                <c:pt idx="50" formatCode="0.0">
                  <c:v>289.88947216390079</c:v>
                </c:pt>
                <c:pt idx="51" formatCode="0.0">
                  <c:v>315.66342807917681</c:v>
                </c:pt>
                <c:pt idx="52" formatCode="0.0">
                  <c:v>343.86862947538611</c:v>
                </c:pt>
                <c:pt idx="53" formatCode="0.0">
                  <c:v>372.2184224355442</c:v>
                </c:pt>
                <c:pt idx="54" formatCode="0.0">
                  <c:v>402.01271651629941</c:v>
                </c:pt>
                <c:pt idx="55" formatCode="0.0">
                  <c:v>432.13919032504782</c:v>
                </c:pt>
                <c:pt idx="56" formatCode="0.0">
                  <c:v>462.75263788375742</c:v>
                </c:pt>
                <c:pt idx="57" formatCode="0.0">
                  <c:v>493.36738207653252</c:v>
                </c:pt>
                <c:pt idx="58" formatCode="0.0">
                  <c:v>526.44135770887078</c:v>
                </c:pt>
                <c:pt idx="59" formatCode="0.0">
                  <c:v>559.05100749942358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8D-4EC9-B967-BEA844663C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4177359"/>
        <c:axId val="1254186511"/>
      </c:areaChart>
      <c:scatterChart>
        <c:scatterStyle val="smoothMarker"/>
        <c:varyColors val="0"/>
        <c:ser>
          <c:idx val="0"/>
          <c:order val="0"/>
          <c:tx>
            <c:strRef>
              <c:f>'pop dynamics'!$B$2</c:f>
              <c:strCache>
                <c:ptCount val="1"/>
                <c:pt idx="0">
                  <c:v>Факт</c:v>
                </c:pt>
              </c:strCache>
            </c:strRef>
          </c:tx>
          <c:spPr>
            <a:ln w="19050" cap="rnd">
              <a:solidFill>
                <a:srgbClr val="DAAA00"/>
              </a:solidFill>
              <a:round/>
            </a:ln>
            <a:effectLst/>
          </c:spPr>
          <c:marker>
            <c:symbol val="none"/>
          </c:marker>
          <c:xVal>
            <c:numRef>
              <c:f>'pop dynamics'!$A$3:$A$35</c:f>
              <c:numCache>
                <c:formatCode>General</c:formatCode>
                <c:ptCount val="33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</c:numCache>
            </c:numRef>
          </c:xVal>
          <c:yVal>
            <c:numRef>
              <c:f>'pop dynamics'!$B$3:$B$35</c:f>
              <c:numCache>
                <c:formatCode>0.0</c:formatCode>
                <c:ptCount val="33"/>
                <c:pt idx="0">
                  <c:v>16451.7</c:v>
                </c:pt>
                <c:pt idx="1">
                  <c:v>16426.5</c:v>
                </c:pt>
                <c:pt idx="2">
                  <c:v>16334.9</c:v>
                </c:pt>
                <c:pt idx="3">
                  <c:v>15956.7</c:v>
                </c:pt>
                <c:pt idx="4">
                  <c:v>15675.8</c:v>
                </c:pt>
                <c:pt idx="5">
                  <c:v>15480.6</c:v>
                </c:pt>
                <c:pt idx="6">
                  <c:v>15188.2</c:v>
                </c:pt>
                <c:pt idx="7">
                  <c:v>14955.1</c:v>
                </c:pt>
                <c:pt idx="8">
                  <c:v>14901.6</c:v>
                </c:pt>
                <c:pt idx="9">
                  <c:v>14865.6</c:v>
                </c:pt>
                <c:pt idx="10">
                  <c:v>14851.1</c:v>
                </c:pt>
                <c:pt idx="11">
                  <c:v>14866.8</c:v>
                </c:pt>
                <c:pt idx="12">
                  <c:v>14951.2</c:v>
                </c:pt>
                <c:pt idx="13">
                  <c:v>15074.8</c:v>
                </c:pt>
                <c:pt idx="14">
                  <c:v>15219.3</c:v>
                </c:pt>
                <c:pt idx="15">
                  <c:v>15396.9</c:v>
                </c:pt>
                <c:pt idx="16">
                  <c:v>15571.5</c:v>
                </c:pt>
                <c:pt idx="17">
                  <c:v>15982.4</c:v>
                </c:pt>
                <c:pt idx="18">
                  <c:v>16203.3</c:v>
                </c:pt>
                <c:pt idx="19">
                  <c:v>16440.5</c:v>
                </c:pt>
                <c:pt idx="20">
                  <c:v>16673.900000000001</c:v>
                </c:pt>
                <c:pt idx="21">
                  <c:v>16910.2</c:v>
                </c:pt>
                <c:pt idx="22">
                  <c:v>17160.900000000001</c:v>
                </c:pt>
                <c:pt idx="23">
                  <c:v>17415.7</c:v>
                </c:pt>
                <c:pt idx="24">
                  <c:v>17669.900000000001</c:v>
                </c:pt>
                <c:pt idx="25">
                  <c:v>17918.2</c:v>
                </c:pt>
                <c:pt idx="26">
                  <c:v>18157.3</c:v>
                </c:pt>
                <c:pt idx="27">
                  <c:v>18395.599999999999</c:v>
                </c:pt>
                <c:pt idx="28">
                  <c:v>18631.8</c:v>
                </c:pt>
                <c:pt idx="29">
                  <c:v>18879.599999999999</c:v>
                </c:pt>
                <c:pt idx="30">
                  <c:v>19503.159</c:v>
                </c:pt>
                <c:pt idx="31">
                  <c:v>19766.807000000001</c:v>
                </c:pt>
                <c:pt idx="32">
                  <c:v>20033.842000000001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08D-4EC9-B967-BEA844663C6C}"/>
            </c:ext>
          </c:extLst>
        </c:ser>
        <c:ser>
          <c:idx val="2"/>
          <c:order val="1"/>
          <c:tx>
            <c:strRef>
              <c:f>'pop dynamics'!$C$2</c:f>
              <c:strCache>
                <c:ptCount val="1"/>
                <c:pt idx="0">
                  <c:v>Прогноз ЕНПФ</c:v>
                </c:pt>
              </c:strCache>
            </c:strRef>
          </c:tx>
          <c:spPr>
            <a:ln w="19050" cap="rnd">
              <a:solidFill>
                <a:srgbClr val="00864F"/>
              </a:solidFill>
              <a:round/>
            </a:ln>
            <a:effectLst/>
          </c:spPr>
          <c:marker>
            <c:symbol val="none"/>
          </c:marker>
          <c:xVal>
            <c:numRef>
              <c:f>'pop dynamics'!$A$32:$A$62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xVal>
          <c:yVal>
            <c:numRef>
              <c:f>'pop dynamics'!$C$32:$C$62</c:f>
              <c:numCache>
                <c:formatCode>General</c:formatCode>
                <c:ptCount val="31"/>
                <c:pt idx="3" formatCode="0.0">
                  <c:v>20033.842000000001</c:v>
                </c:pt>
                <c:pt idx="4" formatCode="0.0">
                  <c:v>20225.332657101342</c:v>
                </c:pt>
                <c:pt idx="5" formatCode="0.0">
                  <c:v>20418.201964830114</c:v>
                </c:pt>
                <c:pt idx="6" formatCode="0.0">
                  <c:v>20612.333446272958</c:v>
                </c:pt>
                <c:pt idx="7" formatCode="0.0">
                  <c:v>20809.401626746207</c:v>
                </c:pt>
                <c:pt idx="8" formatCode="0.0">
                  <c:v>21011.080552314379</c:v>
                </c:pt>
                <c:pt idx="9" formatCode="0.0">
                  <c:v>21218.397224601784</c:v>
                </c:pt>
                <c:pt idx="10" formatCode="0.0">
                  <c:v>21432.162183243367</c:v>
                </c:pt>
                <c:pt idx="11" formatCode="0.0">
                  <c:v>21649.834448094276</c:v>
                </c:pt>
                <c:pt idx="12" formatCode="0.0">
                  <c:v>21871.712309648072</c:v>
                </c:pt>
                <c:pt idx="13" formatCode="0.0">
                  <c:v>22098.269745194812</c:v>
                </c:pt>
                <c:pt idx="14" formatCode="0.0">
                  <c:v>22329.453751829518</c:v>
                </c:pt>
                <c:pt idx="15" formatCode="0.0">
                  <c:v>22565.200234544809</c:v>
                </c:pt>
                <c:pt idx="16" formatCode="0.0">
                  <c:v>22805.471643640172</c:v>
                </c:pt>
                <c:pt idx="17" formatCode="0.0">
                  <c:v>23049.725378796564</c:v>
                </c:pt>
                <c:pt idx="18" formatCode="0.0">
                  <c:v>23297.840641743471</c:v>
                </c:pt>
                <c:pt idx="19" formatCode="0.0">
                  <c:v>23549.833871436756</c:v>
                </c:pt>
                <c:pt idx="20" formatCode="0.0">
                  <c:v>23805.594139456283</c:v>
                </c:pt>
                <c:pt idx="21" formatCode="0.0">
                  <c:v>24064.719729706299</c:v>
                </c:pt>
                <c:pt idx="22" formatCode="0.0">
                  <c:v>24325.550573297656</c:v>
                </c:pt>
                <c:pt idx="23" formatCode="0.0">
                  <c:v>24586.631896586478</c:v>
                </c:pt>
                <c:pt idx="24" formatCode="0.0">
                  <c:v>24846.129557502347</c:v>
                </c:pt>
                <c:pt idx="25" formatCode="0.0">
                  <c:v>25102.662277830899</c:v>
                </c:pt>
                <c:pt idx="26" formatCode="0.0">
                  <c:v>25355.837856763599</c:v>
                </c:pt>
                <c:pt idx="27" formatCode="0.0">
                  <c:v>25604.629601487766</c:v>
                </c:pt>
                <c:pt idx="28" formatCode="0.0">
                  <c:v>25849.181608731138</c:v>
                </c:pt>
                <c:pt idx="29" formatCode="0.0">
                  <c:v>26089.054450395102</c:v>
                </c:pt>
                <c:pt idx="30" formatCode="0.0">
                  <c:v>26324.49247660493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E08D-4EC9-B967-BEA844663C6C}"/>
            </c:ext>
          </c:extLst>
        </c:ser>
        <c:ser>
          <c:idx val="1"/>
          <c:order val="2"/>
          <c:tx>
            <c:strRef>
              <c:f>'pop dynamics'!$F$2</c:f>
              <c:strCache>
                <c:ptCount val="1"/>
                <c:pt idx="0">
                  <c:v>Доверительный интервал</c:v>
                </c:pt>
              </c:strCache>
            </c:strRef>
          </c:tx>
          <c:spPr>
            <a:ln w="9525" cap="rnd">
              <a:solidFill>
                <a:srgbClr val="00864F"/>
              </a:solidFill>
              <a:round/>
            </a:ln>
            <a:effectLst/>
          </c:spPr>
          <c:marker>
            <c:symbol val="none"/>
          </c:marker>
          <c:xVal>
            <c:numRef>
              <c:f>'pop dynamics'!$A$33:$A$62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xVal>
          <c:yVal>
            <c:numRef>
              <c:f>'pop dynamics'!$D$33:$D$62</c:f>
              <c:numCache>
                <c:formatCode>General</c:formatCode>
                <c:ptCount val="30"/>
                <c:pt idx="2" formatCode="0.0">
                  <c:v>20033.842000000001</c:v>
                </c:pt>
                <c:pt idx="3" formatCode="0.0">
                  <c:v>20242.767774555989</c:v>
                </c:pt>
                <c:pt idx="4" formatCode="0.0">
                  <c:v>20439.885614465242</c:v>
                </c:pt>
                <c:pt idx="5" formatCode="0.0">
                  <c:v>20638.073652513398</c:v>
                </c:pt>
                <c:pt idx="6" formatCode="0.0">
                  <c:v>20839.291087476136</c:v>
                </c:pt>
                <c:pt idx="7" formatCode="0.0">
                  <c:v>21045.291689030782</c:v>
                </c:pt>
                <c:pt idx="8" formatCode="0.0">
                  <c:v>21257.332576120003</c:v>
                </c:pt>
                <c:pt idx="9" formatCode="0.0">
                  <c:v>21476.371405862017</c:v>
                </c:pt>
                <c:pt idx="10" formatCode="0.0">
                  <c:v>21699.736635674777</c:v>
                </c:pt>
                <c:pt idx="11" formatCode="0.0">
                  <c:v>21928.021157404182</c:v>
                </c:pt>
                <c:pt idx="12" formatCode="0.0">
                  <c:v>22161.656466441891</c:v>
                </c:pt>
                <c:pt idx="13" formatCode="0.0">
                  <c:v>22400.47972105772</c:v>
                </c:pt>
                <c:pt idx="14" formatCode="0.0">
                  <c:v>22644.6199537377</c:v>
                </c:pt>
                <c:pt idx="15" formatCode="0.0">
                  <c:v>22894.005382673524</c:v>
                </c:pt>
                <c:pt idx="16" formatCode="0.0">
                  <c:v>23148.194388797114</c:v>
                </c:pt>
                <c:pt idx="17" formatCode="0.0">
                  <c:v>23406.743073594076</c:v>
                </c:pt>
                <c:pt idx="18" formatCode="0.0">
                  <c:v>23670.154072515918</c:v>
                </c:pt>
                <c:pt idx="19" formatCode="0.0">
                  <c:v>23937.865172743186</c:v>
                </c:pt>
                <c:pt idx="20" formatCode="0.0">
                  <c:v>24209.66446578825</c:v>
                </c:pt>
                <c:pt idx="21" formatCode="0.0">
                  <c:v>24483.382287337245</c:v>
                </c:pt>
                <c:pt idx="22" formatCode="0.0">
                  <c:v>24758.566211324171</c:v>
                </c:pt>
                <c:pt idx="23" formatCode="0.0">
                  <c:v>25032.238768720119</c:v>
                </c:pt>
                <c:pt idx="24" formatCode="0.0">
                  <c:v>25303.668636089049</c:v>
                </c:pt>
                <c:pt idx="25" formatCode="0.0">
                  <c:v>25571.907451926123</c:v>
                </c:pt>
                <c:pt idx="26" formatCode="0.0">
                  <c:v>25836.005920429645</c:v>
                </c:pt>
                <c:pt idx="27" formatCode="0.0">
                  <c:v>26095.865299769404</c:v>
                </c:pt>
                <c:pt idx="28" formatCode="0.0">
                  <c:v>26352.275129249538</c:v>
                </c:pt>
                <c:pt idx="29" formatCode="0.0">
                  <c:v>26604.017980354642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E08D-4EC9-B967-BEA844663C6C}"/>
            </c:ext>
          </c:extLst>
        </c:ser>
        <c:ser>
          <c:idx val="3"/>
          <c:order val="3"/>
          <c:tx>
            <c:strRef>
              <c:f>'pop dynamics'!$E$2</c:f>
              <c:strCache>
                <c:ptCount val="1"/>
                <c:pt idx="0">
                  <c:v>Ниж. гран. довер. интервала</c:v>
                </c:pt>
              </c:strCache>
            </c:strRef>
          </c:tx>
          <c:spPr>
            <a:ln w="9525" cap="rnd">
              <a:solidFill>
                <a:srgbClr val="00864F"/>
              </a:solidFill>
              <a:round/>
            </a:ln>
            <a:effectLst/>
          </c:spPr>
          <c:marker>
            <c:symbol val="none"/>
          </c:marker>
          <c:xVal>
            <c:numRef>
              <c:f>'pop dynamics'!$A$33:$A$62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xVal>
          <c:yVal>
            <c:numRef>
              <c:f>'pop dynamics'!$E$33:$E$62</c:f>
              <c:numCache>
                <c:formatCode>General</c:formatCode>
                <c:ptCount val="30"/>
                <c:pt idx="2" formatCode="0.0">
                  <c:v>20033.842000000001</c:v>
                </c:pt>
                <c:pt idx="3" formatCode="0.0">
                  <c:v>20207.897539646696</c:v>
                </c:pt>
                <c:pt idx="4" formatCode="0.0">
                  <c:v>20396.518315194986</c:v>
                </c:pt>
                <c:pt idx="5" formatCode="0.0">
                  <c:v>20586.593240032518</c:v>
                </c:pt>
                <c:pt idx="6" formatCode="0.0">
                  <c:v>20779.512166016277</c:v>
                </c:pt>
                <c:pt idx="7" formatCode="0.0">
                  <c:v>20976.869415597976</c:v>
                </c:pt>
                <c:pt idx="8" formatCode="0.0">
                  <c:v>21179.461873083565</c:v>
                </c:pt>
                <c:pt idx="9" formatCode="0.0">
                  <c:v>21387.952960624716</c:v>
                </c:pt>
                <c:pt idx="10" formatCode="0.0">
                  <c:v>21599.932260513775</c:v>
                </c:pt>
                <c:pt idx="11" formatCode="0.0">
                  <c:v>21815.403461891961</c:v>
                </c:pt>
                <c:pt idx="12" formatCode="0.0">
                  <c:v>22034.883023947732</c:v>
                </c:pt>
                <c:pt idx="13" formatCode="0.0">
                  <c:v>22258.427782601317</c:v>
                </c:pt>
                <c:pt idx="14" formatCode="0.0">
                  <c:v>22485.780515351918</c:v>
                </c:pt>
                <c:pt idx="15" formatCode="0.0">
                  <c:v>22716.937904606821</c:v>
                </c:pt>
                <c:pt idx="16" formatCode="0.0">
                  <c:v>22951.256368796014</c:v>
                </c:pt>
                <c:pt idx="17" formatCode="0.0">
                  <c:v>23188.938209892865</c:v>
                </c:pt>
                <c:pt idx="18" formatCode="0.0">
                  <c:v>23429.513670357595</c:v>
                </c:pt>
                <c:pt idx="19" formatCode="0.0">
                  <c:v>23673.32310616938</c:v>
                </c:pt>
                <c:pt idx="20" formatCode="0.0">
                  <c:v>23919.774993624349</c:v>
                </c:pt>
                <c:pt idx="21" formatCode="0.0">
                  <c:v>24167.718859258068</c:v>
                </c:pt>
                <c:pt idx="22" formatCode="0.0">
                  <c:v>24414.697581848784</c:v>
                </c:pt>
                <c:pt idx="23" formatCode="0.0">
                  <c:v>24660.020346284575</c:v>
                </c:pt>
                <c:pt idx="24" formatCode="0.0">
                  <c:v>24901.65591957275</c:v>
                </c:pt>
                <c:pt idx="25" formatCode="0.0">
                  <c:v>25139.768261601075</c:v>
                </c:pt>
                <c:pt idx="26" formatCode="0.0">
                  <c:v>25373.253282545887</c:v>
                </c:pt>
                <c:pt idx="27" formatCode="0.0">
                  <c:v>25602.497917692872</c:v>
                </c:pt>
                <c:pt idx="28" formatCode="0.0">
                  <c:v>25825.833771540667</c:v>
                </c:pt>
                <c:pt idx="29" formatCode="0.0">
                  <c:v>26044.966972855218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E08D-4EC9-B967-BEA844663C6C}"/>
            </c:ext>
          </c:extLst>
        </c:ser>
        <c:ser>
          <c:idx val="6"/>
          <c:order val="6"/>
          <c:tx>
            <c:strRef>
              <c:f>'pop dynamics'!$G$2</c:f>
              <c:strCache>
                <c:ptCount val="1"/>
                <c:pt idx="0">
                  <c:v>Прогноз ООН</c:v>
                </c:pt>
              </c:strCache>
            </c:strRef>
          </c:tx>
          <c:spPr>
            <a:ln w="19050" cap="rnd" cmpd="sng">
              <a:solidFill>
                <a:srgbClr val="247BA0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'pop dynamics'!$A$32:$A$62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xVal>
          <c:yVal>
            <c:numRef>
              <c:f>'pop dynamics'!$G$32:$G$62</c:f>
              <c:numCache>
                <c:formatCode>General</c:formatCode>
                <c:ptCount val="31"/>
                <c:pt idx="3" formatCode="0.0">
                  <c:v>20033.842000000001</c:v>
                </c:pt>
                <c:pt idx="4" formatCode="0.0">
                  <c:v>20592.571</c:v>
                </c:pt>
                <c:pt idx="5" formatCode="0.0">
                  <c:v>20843.755000000001</c:v>
                </c:pt>
                <c:pt idx="6" formatCode="0.0">
                  <c:v>21083.626</c:v>
                </c:pt>
                <c:pt idx="7" formatCode="0.0">
                  <c:v>21316.177</c:v>
                </c:pt>
                <c:pt idx="8" formatCode="0.0">
                  <c:v>21547.643</c:v>
                </c:pt>
                <c:pt idx="9" formatCode="0.0">
                  <c:v>21777.014999999999</c:v>
                </c:pt>
                <c:pt idx="10" formatCode="0.0">
                  <c:v>22003.192999999999</c:v>
                </c:pt>
                <c:pt idx="11" formatCode="0.0">
                  <c:v>22227.041000000001</c:v>
                </c:pt>
                <c:pt idx="12" formatCode="0.0">
                  <c:v>22452.645</c:v>
                </c:pt>
                <c:pt idx="13" formatCode="0.0">
                  <c:v>22679.378000000001</c:v>
                </c:pt>
                <c:pt idx="14" formatCode="0.0">
                  <c:v>22903.213</c:v>
                </c:pt>
                <c:pt idx="15" formatCode="0.0">
                  <c:v>23125.952000000001</c:v>
                </c:pt>
                <c:pt idx="16" formatCode="0.0">
                  <c:v>23349.080999999998</c:v>
                </c:pt>
                <c:pt idx="17" formatCode="0.0">
                  <c:v>23571.238000000001</c:v>
                </c:pt>
                <c:pt idx="18" formatCode="0.0">
                  <c:v>23793.393</c:v>
                </c:pt>
                <c:pt idx="19" formatCode="0.0">
                  <c:v>24017.886999999999</c:v>
                </c:pt>
                <c:pt idx="20" formatCode="0.0">
                  <c:v>24246.823</c:v>
                </c:pt>
                <c:pt idx="21" formatCode="0.0">
                  <c:v>24477.621999999999</c:v>
                </c:pt>
                <c:pt idx="22" formatCode="0.0">
                  <c:v>24707.974999999999</c:v>
                </c:pt>
                <c:pt idx="23" formatCode="0.0">
                  <c:v>24941.02</c:v>
                </c:pt>
                <c:pt idx="24" formatCode="0.0">
                  <c:v>25175.23</c:v>
                </c:pt>
                <c:pt idx="25" formatCode="0.0">
                  <c:v>25409.756000000001</c:v>
                </c:pt>
                <c:pt idx="26" formatCode="0.0">
                  <c:v>25642.876</c:v>
                </c:pt>
                <c:pt idx="27" formatCode="0.0">
                  <c:v>25875.753000000001</c:v>
                </c:pt>
                <c:pt idx="28" formatCode="0.0">
                  <c:v>26106.84</c:v>
                </c:pt>
                <c:pt idx="29" formatCode="0.0">
                  <c:v>26328.899000000001</c:v>
                </c:pt>
                <c:pt idx="30" formatCode="0.0">
                  <c:v>26544.263999999999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E08D-4EC9-B967-BEA844663C6C}"/>
            </c:ext>
          </c:extLst>
        </c:ser>
        <c:ser>
          <c:idx val="7"/>
          <c:order val="7"/>
          <c:tx>
            <c:strRef>
              <c:f>'pop dynamics'!$H$2</c:f>
              <c:strCache>
                <c:ptCount val="1"/>
                <c:pt idx="0">
                  <c:v>Прогноз при СКР = 2,1</c:v>
                </c:pt>
              </c:strCache>
            </c:strRef>
          </c:tx>
          <c:spPr>
            <a:ln w="19050" cap="rnd">
              <a:solidFill>
                <a:srgbClr val="F25F5C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'pop dynamics'!$A$34:$A$62</c:f>
              <c:numCache>
                <c:formatCode>General</c:formatCode>
                <c:ptCount val="2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  <c:pt idx="20">
                  <c:v>2042</c:v>
                </c:pt>
                <c:pt idx="21">
                  <c:v>2043</c:v>
                </c:pt>
                <c:pt idx="22">
                  <c:v>2044</c:v>
                </c:pt>
                <c:pt idx="23">
                  <c:v>2045</c:v>
                </c:pt>
                <c:pt idx="24">
                  <c:v>2046</c:v>
                </c:pt>
                <c:pt idx="25">
                  <c:v>2047</c:v>
                </c:pt>
                <c:pt idx="26">
                  <c:v>2048</c:v>
                </c:pt>
                <c:pt idx="27">
                  <c:v>2049</c:v>
                </c:pt>
                <c:pt idx="28">
                  <c:v>2050</c:v>
                </c:pt>
              </c:numCache>
            </c:numRef>
          </c:xVal>
          <c:yVal>
            <c:numRef>
              <c:f>'pop dynamics'!$H$34:$H$62</c:f>
              <c:numCache>
                <c:formatCode>0.0</c:formatCode>
                <c:ptCount val="29"/>
                <c:pt idx="1">
                  <c:v>20033.842000000001</c:v>
                </c:pt>
                <c:pt idx="2">
                  <c:v>20115.320494409829</c:v>
                </c:pt>
                <c:pt idx="3">
                  <c:v>20200.956160620408</c:v>
                </c:pt>
                <c:pt idx="4">
                  <c:v>20289.736277675205</c:v>
                </c:pt>
                <c:pt idx="5">
                  <c:v>20383.135792621328</c:v>
                </c:pt>
                <c:pt idx="6">
                  <c:v>20482.22040955487</c:v>
                </c:pt>
                <c:pt idx="7">
                  <c:v>20587.757210192256</c:v>
                </c:pt>
                <c:pt idx="8">
                  <c:v>20700.550168504211</c:v>
                </c:pt>
                <c:pt idx="9">
                  <c:v>20817.56693031318</c:v>
                </c:pt>
                <c:pt idx="10">
                  <c:v>20939.489935498685</c:v>
                </c:pt>
                <c:pt idx="11">
                  <c:v>21066.545374368514</c:v>
                </c:pt>
                <c:pt idx="12">
                  <c:v>21198.598547472247</c:v>
                </c:pt>
                <c:pt idx="13">
                  <c:v>21336.057980093723</c:v>
                </c:pt>
                <c:pt idx="14">
                  <c:v>21479.137909801222</c:v>
                </c:pt>
                <c:pt idx="15">
                  <c:v>21627.131423094532</c:v>
                </c:pt>
                <c:pt idx="16">
                  <c:v>21780.414392654118</c:v>
                </c:pt>
                <c:pt idx="17">
                  <c:v>21938.517035158475</c:v>
                </c:pt>
                <c:pt idx="18">
                  <c:v>22102.420362144589</c:v>
                </c:pt>
                <c:pt idx="19">
                  <c:v>22271.15239114645</c:v>
                </c:pt>
                <c:pt idx="20">
                  <c:v>22442.582752170929</c:v>
                </c:pt>
                <c:pt idx="21">
                  <c:v>22614.645883621371</c:v>
                </c:pt>
                <c:pt idx="22">
                  <c:v>22783.052097599899</c:v>
                </c:pt>
                <c:pt idx="23">
                  <c:v>22946.87235870392</c:v>
                </c:pt>
                <c:pt idx="24">
                  <c:v>23104.54438336585</c:v>
                </c:pt>
                <c:pt idx="25">
                  <c:v>23254.246033308304</c:v>
                </c:pt>
                <c:pt idx="26">
                  <c:v>23397.725934588059</c:v>
                </c:pt>
                <c:pt idx="27">
                  <c:v>23533.391124707276</c:v>
                </c:pt>
                <c:pt idx="28">
                  <c:v>23661.851101609587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E08D-4EC9-B967-BEA844663C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3078559"/>
        <c:axId val="1533075231"/>
      </c:scatterChart>
      <c:catAx>
        <c:axId val="12541773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254186511"/>
        <c:crosses val="autoZero"/>
        <c:auto val="1"/>
        <c:lblAlgn val="ctr"/>
        <c:lblOffset val="100"/>
        <c:tickMarkSkip val="10"/>
        <c:noMultiLvlLbl val="0"/>
      </c:catAx>
      <c:valAx>
        <c:axId val="1254186511"/>
        <c:scaling>
          <c:orientation val="minMax"/>
          <c:max val="27000"/>
          <c:min val="1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254177359"/>
        <c:crossesAt val="1"/>
        <c:crossBetween val="midCat"/>
        <c:majorUnit val="1000"/>
      </c:valAx>
      <c:valAx>
        <c:axId val="1533075231"/>
        <c:scaling>
          <c:orientation val="minMax"/>
          <c:max val="27000"/>
          <c:min val="14000"/>
        </c:scaling>
        <c:delete val="0"/>
        <c:axPos val="r"/>
        <c:numFmt formatCode="0.0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533078559"/>
        <c:crosses val="max"/>
        <c:crossBetween val="midCat"/>
      </c:valAx>
      <c:valAx>
        <c:axId val="1533078559"/>
        <c:scaling>
          <c:orientation val="minMax"/>
          <c:max val="2050"/>
          <c:min val="1991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533075231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"/>
          <c:y val="0.83823748963185751"/>
          <c:w val="0.87743388373744813"/>
          <c:h val="0.154100569750011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Лист1!$B$4</c:f>
              <c:strCache>
                <c:ptCount val="1"/>
                <c:pt idx="0">
                  <c:v>Солидарная пенсия</c:v>
                </c:pt>
              </c:strCache>
            </c:strRef>
          </c:tx>
          <c:spPr>
            <a:ln w="34925" cap="rnd">
              <a:solidFill>
                <a:srgbClr val="F25F5F"/>
              </a:solidFill>
              <a:round/>
            </a:ln>
            <a:effectLst/>
          </c:spPr>
          <c:marker>
            <c:symbol val="none"/>
          </c:marker>
          <c:cat>
            <c:numRef>
              <c:f>Лист1!$D$3:$H$3</c:f>
              <c:numCache>
                <c:formatCode>General</c:formatCode>
                <c:ptCount val="5"/>
                <c:pt idx="0">
                  <c:v>2023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  <c:pt idx="4">
                  <c:v>2060</c:v>
                </c:pt>
              </c:numCache>
            </c:numRef>
          </c:cat>
          <c:val>
            <c:numRef>
              <c:f>Лист1!$D$4:$H$4</c:f>
              <c:numCache>
                <c:formatCode>0%</c:formatCode>
                <c:ptCount val="5"/>
                <c:pt idx="0">
                  <c:v>0.22770000000000001</c:v>
                </c:pt>
                <c:pt idx="1">
                  <c:v>9.905395269930449E-2</c:v>
                </c:pt>
                <c:pt idx="2">
                  <c:v>7.9081999726389844E-3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AD-4C4B-9C32-B34A055FDEA7}"/>
            </c:ext>
          </c:extLst>
        </c:ser>
        <c:ser>
          <c:idx val="1"/>
          <c:order val="1"/>
          <c:tx>
            <c:strRef>
              <c:f>Лист1!$B$5</c:f>
              <c:strCache>
                <c:ptCount val="1"/>
                <c:pt idx="0">
                  <c:v>Базовая пенсия</c:v>
                </c:pt>
              </c:strCache>
            </c:strRef>
          </c:tx>
          <c:spPr>
            <a:ln w="34925" cap="rnd">
              <a:solidFill>
                <a:srgbClr val="DAAA00"/>
              </a:solidFill>
              <a:round/>
            </a:ln>
            <a:effectLst/>
          </c:spPr>
          <c:marker>
            <c:symbol val="none"/>
          </c:marker>
          <c:cat>
            <c:numRef>
              <c:f>Лист1!$D$3:$H$3</c:f>
              <c:numCache>
                <c:formatCode>General</c:formatCode>
                <c:ptCount val="5"/>
                <c:pt idx="0">
                  <c:v>2023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  <c:pt idx="4">
                  <c:v>2060</c:v>
                </c:pt>
              </c:numCache>
            </c:numRef>
          </c:cat>
          <c:val>
            <c:numRef>
              <c:f>Лист1!$D$5:$H$5</c:f>
              <c:numCache>
                <c:formatCode>0%</c:formatCode>
                <c:ptCount val="5"/>
                <c:pt idx="0">
                  <c:v>0.104</c:v>
                </c:pt>
                <c:pt idx="1">
                  <c:v>9.6681658539062826E-2</c:v>
                </c:pt>
                <c:pt idx="2">
                  <c:v>7.6736517239497037E-2</c:v>
                </c:pt>
                <c:pt idx="3">
                  <c:v>6.4608110602308505E-2</c:v>
                </c:pt>
                <c:pt idx="4">
                  <c:v>5.2636588556340666E-2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AD-4C4B-9C32-B34A055FDEA7}"/>
            </c:ext>
          </c:extLst>
        </c:ser>
        <c:ser>
          <c:idx val="2"/>
          <c:order val="2"/>
          <c:tx>
            <c:strRef>
              <c:f>Лист1!$B$6</c:f>
              <c:strCache>
                <c:ptCount val="1"/>
                <c:pt idx="0">
                  <c:v>10% ОПВ (без изъятий)</c:v>
                </c:pt>
              </c:strCache>
            </c:strRef>
          </c:tx>
          <c:spPr>
            <a:ln w="34925" cap="rnd">
              <a:solidFill>
                <a:srgbClr val="00864F"/>
              </a:solidFill>
              <a:round/>
            </a:ln>
            <a:effectLst/>
          </c:spPr>
          <c:marker>
            <c:symbol val="none"/>
          </c:marker>
          <c:cat>
            <c:numRef>
              <c:f>Лист1!$D$3:$H$3</c:f>
              <c:numCache>
                <c:formatCode>General</c:formatCode>
                <c:ptCount val="5"/>
                <c:pt idx="0">
                  <c:v>2023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  <c:pt idx="4">
                  <c:v>2060</c:v>
                </c:pt>
              </c:numCache>
            </c:numRef>
          </c:cat>
          <c:val>
            <c:numRef>
              <c:f>Лист1!$D$6:$H$6</c:f>
              <c:numCache>
                <c:formatCode>0%</c:formatCode>
                <c:ptCount val="5"/>
                <c:pt idx="0">
                  <c:v>8.8400000000000006E-2</c:v>
                </c:pt>
                <c:pt idx="1">
                  <c:v>8.7015520190344475E-2</c:v>
                </c:pt>
                <c:pt idx="2">
                  <c:v>0.11964053667305583</c:v>
                </c:pt>
                <c:pt idx="3">
                  <c:v>0.19359501611510987</c:v>
                </c:pt>
                <c:pt idx="4">
                  <c:v>0.2262312584827964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EAD-4C4B-9C32-B34A055FDEA7}"/>
            </c:ext>
          </c:extLst>
        </c:ser>
        <c:ser>
          <c:idx val="3"/>
          <c:order val="3"/>
          <c:tx>
            <c:strRef>
              <c:f>Лист1!$B$7</c:f>
              <c:strCache>
                <c:ptCount val="1"/>
                <c:pt idx="0">
                  <c:v>10% ОПВ (с изъятиями)</c:v>
                </c:pt>
              </c:strCache>
            </c:strRef>
          </c:tx>
          <c:spPr>
            <a:ln w="28575" cap="rnd">
              <a:solidFill>
                <a:srgbClr val="00864F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Лист1!$D$3:$H$3</c:f>
              <c:numCache>
                <c:formatCode>General</c:formatCode>
                <c:ptCount val="5"/>
                <c:pt idx="0">
                  <c:v>2023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  <c:pt idx="4">
                  <c:v>2060</c:v>
                </c:pt>
              </c:numCache>
            </c:numRef>
          </c:cat>
          <c:val>
            <c:numRef>
              <c:f>Лист1!$D$7:$H$7</c:f>
              <c:numCache>
                <c:formatCode>0%</c:formatCode>
                <c:ptCount val="5"/>
                <c:pt idx="0">
                  <c:v>8.8400000000000006E-2</c:v>
                </c:pt>
                <c:pt idx="1">
                  <c:v>8.2102110379888765E-2</c:v>
                </c:pt>
                <c:pt idx="2">
                  <c:v>8.9699625116957352E-2</c:v>
                </c:pt>
                <c:pt idx="3">
                  <c:v>9.608375468940078E-2</c:v>
                </c:pt>
                <c:pt idx="4">
                  <c:v>9.4359270970579612E-2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EAD-4C4B-9C32-B34A055FDEA7}"/>
            </c:ext>
          </c:extLst>
        </c:ser>
        <c:ser>
          <c:idx val="4"/>
          <c:order val="4"/>
          <c:tx>
            <c:strRef>
              <c:f>Лист1!$B$8</c:f>
              <c:strCache>
                <c:ptCount val="1"/>
                <c:pt idx="0">
                  <c:v>Всего (1) </c:v>
                </c:pt>
              </c:strCache>
            </c:strRef>
          </c:tx>
          <c:spPr>
            <a:ln w="539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Лист1!$D$3:$H$3</c:f>
              <c:numCache>
                <c:formatCode>General</c:formatCode>
                <c:ptCount val="5"/>
                <c:pt idx="0">
                  <c:v>2023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  <c:pt idx="4">
                  <c:v>2060</c:v>
                </c:pt>
              </c:numCache>
            </c:numRef>
          </c:cat>
          <c:val>
            <c:numRef>
              <c:f>Лист1!$D$8:$H$8</c:f>
              <c:numCache>
                <c:formatCode>0%</c:formatCode>
                <c:ptCount val="5"/>
                <c:pt idx="0">
                  <c:v>0.42010000000000003</c:v>
                </c:pt>
                <c:pt idx="1">
                  <c:v>0.28275113142871178</c:v>
                </c:pt>
                <c:pt idx="2">
                  <c:v>0.20428525388519186</c:v>
                </c:pt>
                <c:pt idx="3">
                  <c:v>0.25820312671741841</c:v>
                </c:pt>
                <c:pt idx="4">
                  <c:v>0.27886784703913708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EAD-4C4B-9C32-B34A055FDEA7}"/>
            </c:ext>
          </c:extLst>
        </c:ser>
        <c:ser>
          <c:idx val="5"/>
          <c:order val="5"/>
          <c:tx>
            <c:strRef>
              <c:f>Лист1!$B$9</c:f>
              <c:strCache>
                <c:ptCount val="1"/>
                <c:pt idx="0">
                  <c:v>(без изъятий)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Лист1!$D$3:$H$3</c:f>
              <c:numCache>
                <c:formatCode>General</c:formatCode>
                <c:ptCount val="5"/>
                <c:pt idx="0">
                  <c:v>2023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  <c:pt idx="4">
                  <c:v>2060</c:v>
                </c:pt>
              </c:numCache>
            </c:numRef>
          </c:cat>
          <c:val>
            <c:numRef>
              <c:f>Лист1!$D$9:$H$9</c:f>
              <c:numCache>
                <c:formatCode>0%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EAD-4C4B-9C32-B34A055FDEA7}"/>
            </c:ext>
          </c:extLst>
        </c:ser>
        <c:ser>
          <c:idx val="6"/>
          <c:order val="6"/>
          <c:tx>
            <c:strRef>
              <c:f>Лист1!$B$10</c:f>
              <c:strCache>
                <c:ptCount val="1"/>
                <c:pt idx="0">
                  <c:v>Всего (2) 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Лист1!$D$3:$H$3</c:f>
              <c:numCache>
                <c:formatCode>General</c:formatCode>
                <c:ptCount val="5"/>
                <c:pt idx="0">
                  <c:v>2023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  <c:pt idx="4">
                  <c:v>2060</c:v>
                </c:pt>
              </c:numCache>
            </c:numRef>
          </c:cat>
          <c:val>
            <c:numRef>
              <c:f>Лист1!$D$10:$H$10</c:f>
              <c:numCache>
                <c:formatCode>0%</c:formatCode>
                <c:ptCount val="5"/>
                <c:pt idx="0">
                  <c:v>0.42010000000000003</c:v>
                </c:pt>
                <c:pt idx="1">
                  <c:v>0.27783772161825604</c:v>
                </c:pt>
                <c:pt idx="2">
                  <c:v>0.17434434232909338</c:v>
                </c:pt>
                <c:pt idx="3">
                  <c:v>0.16069186529170928</c:v>
                </c:pt>
                <c:pt idx="4">
                  <c:v>0.14699585952692029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EAD-4C4B-9C32-B34A055FDEA7}"/>
            </c:ext>
          </c:extLst>
        </c:ser>
        <c:ser>
          <c:idx val="7"/>
          <c:order val="7"/>
          <c:tx>
            <c:strRef>
              <c:f>Лист1!$B$11</c:f>
              <c:strCache>
                <c:ptCount val="1"/>
                <c:pt idx="0">
                  <c:v>(с изъятиями)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Лист1!$D$3:$H$3</c:f>
              <c:numCache>
                <c:formatCode>General</c:formatCode>
                <c:ptCount val="5"/>
                <c:pt idx="0">
                  <c:v>2023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  <c:pt idx="4">
                  <c:v>2060</c:v>
                </c:pt>
              </c:numCache>
            </c:numRef>
          </c:cat>
          <c:val>
            <c:numRef>
              <c:f>Лист1!$D$11:$H$11</c:f>
              <c:numCache>
                <c:formatCode>0%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EAD-4C4B-9C32-B34A055FDE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3799728"/>
        <c:axId val="473786000"/>
      </c:lineChart>
      <c:catAx>
        <c:axId val="473799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473786000"/>
        <c:crosses val="autoZero"/>
        <c:auto val="1"/>
        <c:lblAlgn val="ctr"/>
        <c:lblOffset val="100"/>
        <c:noMultiLvlLbl val="0"/>
      </c:catAx>
      <c:valAx>
        <c:axId val="47378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4737997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5"/>
        <c:delete val="1"/>
      </c:legendEntry>
      <c:legendEntry>
        <c:idx val="7"/>
        <c:delete val="1"/>
      </c:legendEntry>
      <c:layout>
        <c:manualLayout>
          <c:xMode val="edge"/>
          <c:yMode val="edge"/>
          <c:x val="2.1035397277498251E-2"/>
          <c:y val="0.79784010809814765"/>
          <c:w val="0.96212264795752933"/>
          <c:h val="0.121229661566663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438432536120274E-2"/>
          <c:y val="4.2759398344351197E-2"/>
          <c:w val="0.71504160878918743"/>
          <c:h val="0.860280834668352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rgbClr val="247BA0"/>
            </a:solidFill>
            <a:ln w="3175">
              <a:solidFill>
                <a:schemeClr val="tx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247BA0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FB-453A-8CD4-3C8CD3F72034}"/>
              </c:ext>
            </c:extLst>
          </c:dPt>
          <c:dPt>
            <c:idx val="4"/>
            <c:invertIfNegative val="0"/>
            <c:bubble3D val="0"/>
            <c:spPr>
              <a:solidFill>
                <a:srgbClr val="247BA0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FB-453A-8CD4-3C8CD3F72034}"/>
              </c:ext>
            </c:extLst>
          </c:dPt>
          <c:dPt>
            <c:idx val="5"/>
            <c:invertIfNegative val="0"/>
            <c:bubble3D val="0"/>
            <c:spPr>
              <a:solidFill>
                <a:srgbClr val="247BA0">
                  <a:alpha val="8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32FB-453A-8CD4-3C8CD3F72034}"/>
              </c:ext>
            </c:extLst>
          </c:dPt>
          <c:dPt>
            <c:idx val="6"/>
            <c:invertIfNegative val="0"/>
            <c:bubble3D val="0"/>
            <c:spPr>
              <a:solidFill>
                <a:srgbClr val="247BA0">
                  <a:alpha val="8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2FB-453A-8CD4-3C8CD3F72034}"/>
              </c:ext>
            </c:extLst>
          </c:dPt>
          <c:dPt>
            <c:idx val="7"/>
            <c:invertIfNegative val="0"/>
            <c:bubble3D val="0"/>
            <c:spPr>
              <a:solidFill>
                <a:srgbClr val="247BA0">
                  <a:alpha val="8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32FB-453A-8CD4-3C8CD3F72034}"/>
              </c:ext>
            </c:extLst>
          </c:dPt>
          <c:dPt>
            <c:idx val="8"/>
            <c:invertIfNegative val="0"/>
            <c:bubble3D val="0"/>
            <c:spPr>
              <a:solidFill>
                <a:srgbClr val="247BA0">
                  <a:alpha val="8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2FB-453A-8CD4-3C8CD3F72034}"/>
              </c:ext>
            </c:extLst>
          </c:dPt>
          <c:dPt>
            <c:idx val="9"/>
            <c:invertIfNegative val="0"/>
            <c:bubble3D val="0"/>
            <c:spPr>
              <a:solidFill>
                <a:srgbClr val="247BA0">
                  <a:alpha val="8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32FB-453A-8CD4-3C8CD3F72034}"/>
              </c:ext>
            </c:extLst>
          </c:dPt>
          <c:dPt>
            <c:idx val="10"/>
            <c:invertIfNegative val="0"/>
            <c:bubble3D val="0"/>
            <c:spPr>
              <a:solidFill>
                <a:srgbClr val="247BA0">
                  <a:alpha val="8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2FB-453A-8CD4-3C8CD3F72034}"/>
              </c:ext>
            </c:extLst>
          </c:dPt>
          <c:dPt>
            <c:idx val="11"/>
            <c:invertIfNegative val="0"/>
            <c:bubble3D val="0"/>
            <c:spPr>
              <a:solidFill>
                <a:srgbClr val="247BA0">
                  <a:alpha val="8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32FB-453A-8CD4-3C8CD3F72034}"/>
              </c:ext>
            </c:extLst>
          </c:dPt>
          <c:dPt>
            <c:idx val="12"/>
            <c:invertIfNegative val="0"/>
            <c:bubble3D val="0"/>
            <c:spPr>
              <a:solidFill>
                <a:srgbClr val="247BA0">
                  <a:alpha val="8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2FB-453A-8CD4-3C8CD3F72034}"/>
              </c:ext>
            </c:extLst>
          </c:dPt>
          <c:dPt>
            <c:idx val="13"/>
            <c:invertIfNegative val="0"/>
            <c:bubble3D val="0"/>
            <c:spPr>
              <a:solidFill>
                <a:srgbClr val="247BA0">
                  <a:alpha val="5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32FB-453A-8CD4-3C8CD3F72034}"/>
              </c:ext>
            </c:extLst>
          </c:dPt>
          <c:dPt>
            <c:idx val="14"/>
            <c:invertIfNegative val="0"/>
            <c:bubble3D val="0"/>
            <c:spPr>
              <a:solidFill>
                <a:srgbClr val="247BA0">
                  <a:alpha val="5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2FB-453A-8CD4-3C8CD3F72034}"/>
              </c:ext>
            </c:extLst>
          </c:dPt>
          <c:dPt>
            <c:idx val="15"/>
            <c:invertIfNegative val="0"/>
            <c:bubble3D val="0"/>
            <c:spPr>
              <a:solidFill>
                <a:srgbClr val="247BA0">
                  <a:alpha val="5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32FB-453A-8CD4-3C8CD3F72034}"/>
              </c:ext>
            </c:extLst>
          </c:dPt>
          <c:dPt>
            <c:idx val="16"/>
            <c:invertIfNegative val="0"/>
            <c:bubble3D val="0"/>
            <c:spPr>
              <a:solidFill>
                <a:srgbClr val="247BA0">
                  <a:alpha val="5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32FB-453A-8CD4-3C8CD3F72034}"/>
              </c:ext>
            </c:extLst>
          </c:dPt>
          <c:dPt>
            <c:idx val="17"/>
            <c:invertIfNegative val="0"/>
            <c:bubble3D val="0"/>
            <c:spPr>
              <a:solidFill>
                <a:srgbClr val="247BA0">
                  <a:alpha val="5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32FB-453A-8CD4-3C8CD3F72034}"/>
              </c:ext>
            </c:extLst>
          </c:dPt>
          <c:cat>
            <c:strRef>
              <c:f>Лист1!$A$2:$A$22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-1056.143</c:v>
                </c:pt>
                <c:pt idx="1">
                  <c:v>-1009.994</c:v>
                </c:pt>
                <c:pt idx="2">
                  <c:v>-947.17100000000005</c:v>
                </c:pt>
                <c:pt idx="3">
                  <c:v>-786.26900000000001</c:v>
                </c:pt>
                <c:pt idx="4">
                  <c:v>-586.58600000000001</c:v>
                </c:pt>
                <c:pt idx="5">
                  <c:v>-627.40700000000004</c:v>
                </c:pt>
                <c:pt idx="6">
                  <c:v>-754.35299999999995</c:v>
                </c:pt>
                <c:pt idx="7">
                  <c:v>-777.22500000000002</c:v>
                </c:pt>
                <c:pt idx="8">
                  <c:v>-634.57600000000002</c:v>
                </c:pt>
                <c:pt idx="9">
                  <c:v>-568.12800000000004</c:v>
                </c:pt>
                <c:pt idx="10">
                  <c:v>-503.76100000000002</c:v>
                </c:pt>
                <c:pt idx="11">
                  <c:v>-453.59199999999998</c:v>
                </c:pt>
                <c:pt idx="12">
                  <c:v>-422.65300000000002</c:v>
                </c:pt>
                <c:pt idx="13">
                  <c:v>-297.185</c:v>
                </c:pt>
                <c:pt idx="14">
                  <c:v>-187.161</c:v>
                </c:pt>
                <c:pt idx="15">
                  <c:v>-83.578000000000003</c:v>
                </c:pt>
                <c:pt idx="16">
                  <c:v>-49.192</c:v>
                </c:pt>
                <c:pt idx="17">
                  <c:v>-22.673945581241011</c:v>
                </c:pt>
                <c:pt idx="18">
                  <c:v>-7.173910186926225</c:v>
                </c:pt>
                <c:pt idx="19">
                  <c:v>-2.6211644729565315</c:v>
                </c:pt>
                <c:pt idx="20">
                  <c:v>-1.3529797588762305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FB-453A-8CD4-3C8CD3F7203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rgbClr val="F25F5C"/>
            </a:solidFill>
            <a:ln w="3175">
              <a:solidFill>
                <a:schemeClr val="tx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25F5C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32FB-453A-8CD4-3C8CD3F72034}"/>
              </c:ext>
            </c:extLst>
          </c:dPt>
          <c:dPt>
            <c:idx val="4"/>
            <c:invertIfNegative val="0"/>
            <c:bubble3D val="0"/>
            <c:spPr>
              <a:solidFill>
                <a:srgbClr val="F25F5C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32FB-453A-8CD4-3C8CD3F72034}"/>
              </c:ext>
            </c:extLst>
          </c:dPt>
          <c:dPt>
            <c:idx val="5"/>
            <c:invertIfNegative val="0"/>
            <c:bubble3D val="0"/>
            <c:spPr>
              <a:solidFill>
                <a:srgbClr val="F25F5C">
                  <a:alpha val="8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32FB-453A-8CD4-3C8CD3F72034}"/>
              </c:ext>
            </c:extLst>
          </c:dPt>
          <c:dPt>
            <c:idx val="6"/>
            <c:invertIfNegative val="0"/>
            <c:bubble3D val="0"/>
            <c:spPr>
              <a:solidFill>
                <a:srgbClr val="F25F5C">
                  <a:alpha val="8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32FB-453A-8CD4-3C8CD3F72034}"/>
              </c:ext>
            </c:extLst>
          </c:dPt>
          <c:dPt>
            <c:idx val="7"/>
            <c:invertIfNegative val="0"/>
            <c:bubble3D val="0"/>
            <c:spPr>
              <a:solidFill>
                <a:srgbClr val="F25F5C">
                  <a:alpha val="8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32FB-453A-8CD4-3C8CD3F72034}"/>
              </c:ext>
            </c:extLst>
          </c:dPt>
          <c:dPt>
            <c:idx val="8"/>
            <c:invertIfNegative val="0"/>
            <c:bubble3D val="0"/>
            <c:spPr>
              <a:solidFill>
                <a:srgbClr val="F25F5C">
                  <a:alpha val="8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32FB-453A-8CD4-3C8CD3F72034}"/>
              </c:ext>
            </c:extLst>
          </c:dPt>
          <c:dPt>
            <c:idx val="9"/>
            <c:invertIfNegative val="0"/>
            <c:bubble3D val="0"/>
            <c:spPr>
              <a:solidFill>
                <a:srgbClr val="F25F5C">
                  <a:alpha val="8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32FB-453A-8CD4-3C8CD3F72034}"/>
              </c:ext>
            </c:extLst>
          </c:dPt>
          <c:dPt>
            <c:idx val="10"/>
            <c:invertIfNegative val="0"/>
            <c:bubble3D val="0"/>
            <c:spPr>
              <a:solidFill>
                <a:srgbClr val="F25F5C">
                  <a:alpha val="8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32FB-453A-8CD4-3C8CD3F72034}"/>
              </c:ext>
            </c:extLst>
          </c:dPt>
          <c:dPt>
            <c:idx val="11"/>
            <c:invertIfNegative val="0"/>
            <c:bubble3D val="0"/>
            <c:spPr>
              <a:solidFill>
                <a:srgbClr val="F25F5C">
                  <a:alpha val="8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32FB-453A-8CD4-3C8CD3F72034}"/>
              </c:ext>
            </c:extLst>
          </c:dPt>
          <c:dPt>
            <c:idx val="12"/>
            <c:invertIfNegative val="0"/>
            <c:bubble3D val="0"/>
            <c:spPr>
              <a:solidFill>
                <a:srgbClr val="F25F5C">
                  <a:alpha val="8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32FB-453A-8CD4-3C8CD3F72034}"/>
              </c:ext>
            </c:extLst>
          </c:dPt>
          <c:dPt>
            <c:idx val="13"/>
            <c:invertIfNegative val="0"/>
            <c:bubble3D val="0"/>
            <c:spPr>
              <a:solidFill>
                <a:srgbClr val="F25F5C">
                  <a:alpha val="5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32FB-453A-8CD4-3C8CD3F72034}"/>
              </c:ext>
            </c:extLst>
          </c:dPt>
          <c:dPt>
            <c:idx val="14"/>
            <c:invertIfNegative val="0"/>
            <c:bubble3D val="0"/>
            <c:spPr>
              <a:solidFill>
                <a:srgbClr val="F25F5C">
                  <a:alpha val="5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32FB-453A-8CD4-3C8CD3F72034}"/>
              </c:ext>
            </c:extLst>
          </c:dPt>
          <c:dPt>
            <c:idx val="15"/>
            <c:invertIfNegative val="0"/>
            <c:bubble3D val="0"/>
            <c:spPr>
              <a:solidFill>
                <a:srgbClr val="F25F5C">
                  <a:alpha val="5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32FB-453A-8CD4-3C8CD3F72034}"/>
              </c:ext>
            </c:extLst>
          </c:dPt>
          <c:dPt>
            <c:idx val="16"/>
            <c:invertIfNegative val="0"/>
            <c:bubble3D val="0"/>
            <c:spPr>
              <a:solidFill>
                <a:srgbClr val="F25F5C">
                  <a:alpha val="5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32FB-453A-8CD4-3C8CD3F72034}"/>
              </c:ext>
            </c:extLst>
          </c:dPt>
          <c:dPt>
            <c:idx val="17"/>
            <c:invertIfNegative val="0"/>
            <c:bubble3D val="0"/>
            <c:spPr>
              <a:solidFill>
                <a:srgbClr val="F25F5C">
                  <a:alpha val="5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32FB-453A-8CD4-3C8CD3F72034}"/>
              </c:ext>
            </c:extLst>
          </c:dPt>
          <c:dPt>
            <c:idx val="18"/>
            <c:invertIfNegative val="0"/>
            <c:bubble3D val="0"/>
            <c:spPr>
              <a:solidFill>
                <a:srgbClr val="F25F5C">
                  <a:alpha val="5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32FB-453A-8CD4-3C8CD3F72034}"/>
              </c:ext>
            </c:extLst>
          </c:dPt>
          <c:cat>
            <c:strRef>
              <c:f>Лист1!$A$2:$A$22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Лист1!$C$2:$C$22</c:f>
              <c:numCache>
                <c:formatCode>General</c:formatCode>
                <c:ptCount val="21"/>
                <c:pt idx="0">
                  <c:v>993.01300000000003</c:v>
                </c:pt>
                <c:pt idx="1">
                  <c:v>952.70699999999999</c:v>
                </c:pt>
                <c:pt idx="2">
                  <c:v>896.94299999999998</c:v>
                </c:pt>
                <c:pt idx="3">
                  <c:v>746.86099999999999</c:v>
                </c:pt>
                <c:pt idx="4">
                  <c:v>562.83000000000004</c:v>
                </c:pt>
                <c:pt idx="5">
                  <c:v>605.20299999999997</c:v>
                </c:pt>
                <c:pt idx="6">
                  <c:v>735.952</c:v>
                </c:pt>
                <c:pt idx="7">
                  <c:v>771.09400000000005</c:v>
                </c:pt>
                <c:pt idx="8">
                  <c:v>648.14099999999996</c:v>
                </c:pt>
                <c:pt idx="9">
                  <c:v>608.4</c:v>
                </c:pt>
                <c:pt idx="10">
                  <c:v>558.66300000000001</c:v>
                </c:pt>
                <c:pt idx="11">
                  <c:v>523.03499999999997</c:v>
                </c:pt>
                <c:pt idx="12">
                  <c:v>531.23299999999995</c:v>
                </c:pt>
                <c:pt idx="13">
                  <c:v>421.44299999999998</c:v>
                </c:pt>
                <c:pt idx="14">
                  <c:v>311.21499999999997</c:v>
                </c:pt>
                <c:pt idx="15">
                  <c:v>162.071</c:v>
                </c:pt>
                <c:pt idx="16">
                  <c:v>119.584</c:v>
                </c:pt>
                <c:pt idx="17">
                  <c:v>65.339484596731367</c:v>
                </c:pt>
                <c:pt idx="18">
                  <c:v>19.443311379909026</c:v>
                </c:pt>
                <c:pt idx="19">
                  <c:v>4.0220423858924139</c:v>
                </c:pt>
                <c:pt idx="20">
                  <c:v>1.0951616374671775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2FB-453A-8CD4-3C8CD3F720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27775599"/>
        <c:axId val="127790159"/>
      </c:barChart>
      <c:catAx>
        <c:axId val="1277755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27790159"/>
        <c:crossesAt val="-1500000"/>
        <c:auto val="1"/>
        <c:lblAlgn val="ctr"/>
        <c:lblOffset val="100"/>
        <c:noMultiLvlLbl val="0"/>
      </c:catAx>
      <c:valAx>
        <c:axId val="127790159"/>
        <c:scaling>
          <c:orientation val="minMax"/>
          <c:max val="1250"/>
          <c:min val="-12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27775599"/>
        <c:crosses val="autoZero"/>
        <c:crossBetween val="between"/>
        <c:majorUnit val="25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072999644073183"/>
          <c:y val="0.43061223990073211"/>
          <c:w val="0.19426910586775273"/>
          <c:h val="0.138775520198535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Лист1!$F$1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rgbClr val="247BA0"/>
            </a:solidFill>
            <a:ln w="3175">
              <a:solidFill>
                <a:schemeClr val="tx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247BA0">
                  <a:alpha val="7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68-4034-8226-B4ECF67C544B}"/>
              </c:ext>
            </c:extLst>
          </c:dPt>
          <c:dPt>
            <c:idx val="4"/>
            <c:invertIfNegative val="0"/>
            <c:bubble3D val="0"/>
            <c:spPr>
              <a:solidFill>
                <a:srgbClr val="247BA0">
                  <a:alpha val="7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68-4034-8226-B4ECF67C544B}"/>
              </c:ext>
            </c:extLst>
          </c:dPt>
          <c:dPt>
            <c:idx val="5"/>
            <c:invertIfNegative val="0"/>
            <c:bubble3D val="0"/>
            <c:spPr>
              <a:solidFill>
                <a:srgbClr val="247BA0">
                  <a:alpha val="7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868-4034-8226-B4ECF67C544B}"/>
              </c:ext>
            </c:extLst>
          </c:dPt>
          <c:dPt>
            <c:idx val="9"/>
            <c:invertIfNegative val="0"/>
            <c:bubble3D val="0"/>
            <c:spPr>
              <a:solidFill>
                <a:srgbClr val="247BA0">
                  <a:alpha val="7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68-4034-8226-B4ECF67C544B}"/>
              </c:ext>
            </c:extLst>
          </c:dPt>
          <c:dPt>
            <c:idx val="10"/>
            <c:invertIfNegative val="0"/>
            <c:bubble3D val="0"/>
            <c:spPr>
              <a:solidFill>
                <a:srgbClr val="247BA0">
                  <a:alpha val="7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868-4034-8226-B4ECF67C544B}"/>
              </c:ext>
            </c:extLst>
          </c:dPt>
          <c:dPt>
            <c:idx val="11"/>
            <c:invertIfNegative val="0"/>
            <c:bubble3D val="0"/>
            <c:spPr>
              <a:solidFill>
                <a:srgbClr val="247BA0">
                  <a:alpha val="7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8868-4034-8226-B4ECF67C544B}"/>
              </c:ext>
            </c:extLst>
          </c:dPt>
          <c:cat>
            <c:strRef>
              <c:f>Лист1!$A$2:$A$22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Лист1!$F$2:$F$22</c:f>
              <c:numCache>
                <c:formatCode>General</c:formatCode>
                <c:ptCount val="21"/>
                <c:pt idx="0">
                  <c:v>-1147.5355015470132</c:v>
                </c:pt>
                <c:pt idx="1">
                  <c:v>-1158.3507590677632</c:v>
                </c:pt>
                <c:pt idx="2">
                  <c:v>-1099.8838249061564</c:v>
                </c:pt>
                <c:pt idx="3">
                  <c:v>-1009.7750222041698</c:v>
                </c:pt>
                <c:pt idx="4">
                  <c:v>-947.49439730327038</c:v>
                </c:pt>
                <c:pt idx="5">
                  <c:v>-976.53391693917274</c:v>
                </c:pt>
                <c:pt idx="6">
                  <c:v>-980.10192482737193</c:v>
                </c:pt>
                <c:pt idx="7">
                  <c:v>-914.15727628197999</c:v>
                </c:pt>
                <c:pt idx="8">
                  <c:v>-769.84103813161232</c:v>
                </c:pt>
                <c:pt idx="9">
                  <c:v>-554.52400593760581</c:v>
                </c:pt>
                <c:pt idx="10">
                  <c:v>-485.64131295854355</c:v>
                </c:pt>
                <c:pt idx="11">
                  <c:v>-575.56308233819482</c:v>
                </c:pt>
                <c:pt idx="12">
                  <c:v>-590.37568336137178</c:v>
                </c:pt>
                <c:pt idx="13">
                  <c:v>-438.87985660808914</c:v>
                </c:pt>
                <c:pt idx="14">
                  <c:v>-309.98917410695589</c:v>
                </c:pt>
                <c:pt idx="15">
                  <c:v>-203.0743422253278</c:v>
                </c:pt>
                <c:pt idx="16">
                  <c:v>-113.36751905783426</c:v>
                </c:pt>
                <c:pt idx="17">
                  <c:v>-51.719525775936013</c:v>
                </c:pt>
                <c:pt idx="18">
                  <c:v>-14.60481522992159</c:v>
                </c:pt>
                <c:pt idx="19">
                  <c:v>-2.0087652253960218</c:v>
                </c:pt>
                <c:pt idx="20">
                  <c:v>-3.2502816149988248E-2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868-4034-8226-B4ECF67C544B}"/>
            </c:ext>
          </c:extLst>
        </c:ser>
        <c:ser>
          <c:idx val="1"/>
          <c:order val="1"/>
          <c:tx>
            <c:strRef>
              <c:f>Лист1!$G$1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rgbClr val="F25F5C"/>
            </a:solidFill>
            <a:ln w="3175">
              <a:solidFill>
                <a:schemeClr val="tx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25F5C">
                  <a:alpha val="7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8868-4034-8226-B4ECF67C544B}"/>
              </c:ext>
            </c:extLst>
          </c:dPt>
          <c:dPt>
            <c:idx val="4"/>
            <c:invertIfNegative val="0"/>
            <c:bubble3D val="0"/>
            <c:spPr>
              <a:solidFill>
                <a:srgbClr val="F25F5C">
                  <a:alpha val="7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8868-4034-8226-B4ECF67C544B}"/>
              </c:ext>
            </c:extLst>
          </c:dPt>
          <c:dPt>
            <c:idx val="5"/>
            <c:invertIfNegative val="0"/>
            <c:bubble3D val="0"/>
            <c:spPr>
              <a:solidFill>
                <a:srgbClr val="F25F5C">
                  <a:alpha val="7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8868-4034-8226-B4ECF67C544B}"/>
              </c:ext>
            </c:extLst>
          </c:dPt>
          <c:dPt>
            <c:idx val="9"/>
            <c:invertIfNegative val="0"/>
            <c:bubble3D val="0"/>
            <c:spPr>
              <a:solidFill>
                <a:srgbClr val="F25F5C">
                  <a:alpha val="7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8868-4034-8226-B4ECF67C544B}"/>
              </c:ext>
            </c:extLst>
          </c:dPt>
          <c:dPt>
            <c:idx val="10"/>
            <c:invertIfNegative val="0"/>
            <c:bubble3D val="0"/>
            <c:spPr>
              <a:solidFill>
                <a:srgbClr val="F25F5C">
                  <a:alpha val="7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8868-4034-8226-B4ECF67C544B}"/>
              </c:ext>
            </c:extLst>
          </c:dPt>
          <c:dPt>
            <c:idx val="11"/>
            <c:invertIfNegative val="0"/>
            <c:bubble3D val="0"/>
            <c:spPr>
              <a:solidFill>
                <a:srgbClr val="F25F5C">
                  <a:alpha val="7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8868-4034-8226-B4ECF67C544B}"/>
              </c:ext>
            </c:extLst>
          </c:dPt>
          <c:cat>
            <c:strRef>
              <c:f>Лист1!$A$2:$A$22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Лист1!$G$2:$G$22</c:f>
              <c:numCache>
                <c:formatCode>General</c:formatCode>
                <c:ptCount val="21"/>
                <c:pt idx="0">
                  <c:v>1061.1128872653412</c:v>
                </c:pt>
                <c:pt idx="1">
                  <c:v>1072.6047920852795</c:v>
                </c:pt>
                <c:pt idx="2">
                  <c:v>1020.118832035069</c:v>
                </c:pt>
                <c:pt idx="3">
                  <c:v>938.6163231812684</c:v>
                </c:pt>
                <c:pt idx="4">
                  <c:v>883.49316199220573</c:v>
                </c:pt>
                <c:pt idx="5">
                  <c:v>913.47717643346607</c:v>
                </c:pt>
                <c:pt idx="6">
                  <c:v>933.34035536493354</c:v>
                </c:pt>
                <c:pt idx="7">
                  <c:v>884.39974117759675</c:v>
                </c:pt>
                <c:pt idx="8">
                  <c:v>754.03330179513557</c:v>
                </c:pt>
                <c:pt idx="9">
                  <c:v>553.66665660286537</c:v>
                </c:pt>
                <c:pt idx="10">
                  <c:v>501.19824229861189</c:v>
                </c:pt>
                <c:pt idx="11">
                  <c:v>627.74681768447817</c:v>
                </c:pt>
                <c:pt idx="12">
                  <c:v>718.83530080387266</c:v>
                </c:pt>
                <c:pt idx="13">
                  <c:v>572.62465776781107</c:v>
                </c:pt>
                <c:pt idx="14">
                  <c:v>451.8779580879725</c:v>
                </c:pt>
                <c:pt idx="15">
                  <c:v>345.24640245557515</c:v>
                </c:pt>
                <c:pt idx="16">
                  <c:v>224.63219758021057</c:v>
                </c:pt>
                <c:pt idx="17">
                  <c:v>127.15008877855625</c:v>
                </c:pt>
                <c:pt idx="18">
                  <c:v>46.229802392095102</c:v>
                </c:pt>
                <c:pt idx="19">
                  <c:v>8.8501130923281117</c:v>
                </c:pt>
                <c:pt idx="20">
                  <c:v>0.17348541811073967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8868-4034-8226-B4ECF67C54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27775599"/>
        <c:axId val="127790159"/>
      </c:barChart>
      <c:catAx>
        <c:axId val="1277755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27790159"/>
        <c:crossesAt val="-1500000"/>
        <c:auto val="1"/>
        <c:lblAlgn val="ctr"/>
        <c:lblOffset val="100"/>
        <c:noMultiLvlLbl val="0"/>
      </c:catAx>
      <c:valAx>
        <c:axId val="127790159"/>
        <c:scaling>
          <c:orientation val="minMax"/>
          <c:max val="1250"/>
          <c:min val="-12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27775599"/>
        <c:crosses val="autoZero"/>
        <c:crossBetween val="between"/>
        <c:majorUnit val="2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282959524545479"/>
          <c:y val="0.92853329209152136"/>
          <c:w val="0.47434080950909047"/>
          <c:h val="5.58286402712502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438432536120274E-2"/>
          <c:y val="4.2759398344351197E-2"/>
          <c:w val="0.71504160878918743"/>
          <c:h val="0.7953481283245392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rgbClr val="247BA0"/>
            </a:solidFill>
            <a:ln w="3175">
              <a:solidFill>
                <a:schemeClr val="tx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247BA0">
                  <a:alpha val="7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31-47B6-B7CA-523228D179DD}"/>
              </c:ext>
            </c:extLst>
          </c:dPt>
          <c:dPt>
            <c:idx val="4"/>
            <c:invertIfNegative val="0"/>
            <c:bubble3D val="0"/>
            <c:spPr>
              <a:solidFill>
                <a:srgbClr val="247BA0">
                  <a:alpha val="7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31-47B6-B7CA-523228D179DD}"/>
              </c:ext>
            </c:extLst>
          </c:dPt>
          <c:dPt>
            <c:idx val="5"/>
            <c:invertIfNegative val="0"/>
            <c:bubble3D val="0"/>
            <c:spPr>
              <a:solidFill>
                <a:srgbClr val="247BA0">
                  <a:alpha val="7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B31-47B6-B7CA-523228D179DD}"/>
              </c:ext>
            </c:extLst>
          </c:dPt>
          <c:dPt>
            <c:idx val="6"/>
            <c:invertIfNegative val="0"/>
            <c:bubble3D val="0"/>
            <c:spPr>
              <a:solidFill>
                <a:srgbClr val="247BA0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31-47B6-B7CA-523228D179DD}"/>
              </c:ext>
            </c:extLst>
          </c:dPt>
          <c:dPt>
            <c:idx val="7"/>
            <c:invertIfNegative val="0"/>
            <c:bubble3D val="0"/>
            <c:spPr>
              <a:solidFill>
                <a:srgbClr val="247BA0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31-47B6-B7CA-523228D179DD}"/>
              </c:ext>
            </c:extLst>
          </c:dPt>
          <c:dPt>
            <c:idx val="8"/>
            <c:invertIfNegative val="0"/>
            <c:bubble3D val="0"/>
            <c:spPr>
              <a:solidFill>
                <a:srgbClr val="247BA0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31-47B6-B7CA-523228D179DD}"/>
              </c:ext>
            </c:extLst>
          </c:dPt>
          <c:dPt>
            <c:idx val="9"/>
            <c:invertIfNegative val="0"/>
            <c:bubble3D val="0"/>
            <c:spPr>
              <a:solidFill>
                <a:srgbClr val="247BA0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B31-47B6-B7CA-523228D179DD}"/>
              </c:ext>
            </c:extLst>
          </c:dPt>
          <c:dPt>
            <c:idx val="10"/>
            <c:invertIfNegative val="0"/>
            <c:bubble3D val="0"/>
            <c:spPr>
              <a:solidFill>
                <a:srgbClr val="247BA0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B31-47B6-B7CA-523228D179DD}"/>
              </c:ext>
            </c:extLst>
          </c:dPt>
          <c:dPt>
            <c:idx val="11"/>
            <c:invertIfNegative val="0"/>
            <c:bubble3D val="0"/>
            <c:spPr>
              <a:solidFill>
                <a:srgbClr val="247BA0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B31-47B6-B7CA-523228D179DD}"/>
              </c:ext>
            </c:extLst>
          </c:dPt>
          <c:dPt>
            <c:idx val="12"/>
            <c:invertIfNegative val="0"/>
            <c:bubble3D val="0"/>
            <c:spPr>
              <a:solidFill>
                <a:srgbClr val="247BA0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B31-47B6-B7CA-523228D179DD}"/>
              </c:ext>
            </c:extLst>
          </c:dPt>
          <c:dPt>
            <c:idx val="13"/>
            <c:invertIfNegative val="0"/>
            <c:bubble3D val="0"/>
            <c:spPr>
              <a:solidFill>
                <a:srgbClr val="247BA0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FB31-47B6-B7CA-523228D179DD}"/>
              </c:ext>
            </c:extLst>
          </c:dPt>
          <c:dPt>
            <c:idx val="14"/>
            <c:invertIfNegative val="0"/>
            <c:bubble3D val="0"/>
            <c:spPr>
              <a:solidFill>
                <a:srgbClr val="247BA0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FB31-47B6-B7CA-523228D179DD}"/>
              </c:ext>
            </c:extLst>
          </c:dPt>
          <c:dPt>
            <c:idx val="15"/>
            <c:invertIfNegative val="0"/>
            <c:bubble3D val="0"/>
            <c:spPr>
              <a:solidFill>
                <a:srgbClr val="247BA0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FB31-47B6-B7CA-523228D179DD}"/>
              </c:ext>
            </c:extLst>
          </c:dPt>
          <c:dPt>
            <c:idx val="16"/>
            <c:invertIfNegative val="0"/>
            <c:bubble3D val="0"/>
            <c:spPr>
              <a:solidFill>
                <a:srgbClr val="247BA0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FB31-47B6-B7CA-523228D179DD}"/>
              </c:ext>
            </c:extLst>
          </c:dPt>
          <c:dPt>
            <c:idx val="17"/>
            <c:invertIfNegative val="0"/>
            <c:bubble3D val="0"/>
            <c:spPr>
              <a:solidFill>
                <a:srgbClr val="247BA0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FB31-47B6-B7CA-523228D179DD}"/>
              </c:ext>
            </c:extLst>
          </c:dPt>
          <c:cat>
            <c:strRef>
              <c:f>Лист1!$A$2:$A$22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-1056.143</c:v>
                </c:pt>
                <c:pt idx="1">
                  <c:v>-1009.994</c:v>
                </c:pt>
                <c:pt idx="2">
                  <c:v>-947.17100000000005</c:v>
                </c:pt>
                <c:pt idx="3">
                  <c:v>-786.26900000000001</c:v>
                </c:pt>
                <c:pt idx="4">
                  <c:v>-586.58600000000001</c:v>
                </c:pt>
                <c:pt idx="5">
                  <c:v>-627.40700000000004</c:v>
                </c:pt>
                <c:pt idx="6">
                  <c:v>-754.35299999999995</c:v>
                </c:pt>
                <c:pt idx="7">
                  <c:v>-777.22500000000002</c:v>
                </c:pt>
                <c:pt idx="8">
                  <c:v>-634.57600000000002</c:v>
                </c:pt>
                <c:pt idx="9">
                  <c:v>-568.12800000000004</c:v>
                </c:pt>
                <c:pt idx="10">
                  <c:v>-503.76100000000002</c:v>
                </c:pt>
                <c:pt idx="11">
                  <c:v>-453.59199999999998</c:v>
                </c:pt>
                <c:pt idx="12">
                  <c:v>-422.65300000000002</c:v>
                </c:pt>
                <c:pt idx="13">
                  <c:v>-297.185</c:v>
                </c:pt>
                <c:pt idx="14">
                  <c:v>-187.161</c:v>
                </c:pt>
                <c:pt idx="15">
                  <c:v>-83.578000000000003</c:v>
                </c:pt>
                <c:pt idx="16">
                  <c:v>-49.192</c:v>
                </c:pt>
                <c:pt idx="17">
                  <c:v>-22.673945581241011</c:v>
                </c:pt>
                <c:pt idx="18">
                  <c:v>-7.173910186926225</c:v>
                </c:pt>
                <c:pt idx="19">
                  <c:v>-2.6211644729565315</c:v>
                </c:pt>
                <c:pt idx="20">
                  <c:v>-1.3529797588762305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FB31-47B6-B7CA-523228D179D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rgbClr val="F25F5C"/>
            </a:solidFill>
            <a:ln w="3175">
              <a:solidFill>
                <a:schemeClr val="tx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25F5C">
                  <a:alpha val="7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FB31-47B6-B7CA-523228D179DD}"/>
              </c:ext>
            </c:extLst>
          </c:dPt>
          <c:dPt>
            <c:idx val="4"/>
            <c:invertIfNegative val="0"/>
            <c:bubble3D val="0"/>
            <c:spPr>
              <a:solidFill>
                <a:srgbClr val="F25F5C">
                  <a:alpha val="7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FB31-47B6-B7CA-523228D179DD}"/>
              </c:ext>
            </c:extLst>
          </c:dPt>
          <c:dPt>
            <c:idx val="5"/>
            <c:invertIfNegative val="0"/>
            <c:bubble3D val="0"/>
            <c:spPr>
              <a:solidFill>
                <a:srgbClr val="F25F5C">
                  <a:alpha val="7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FB31-47B6-B7CA-523228D179DD}"/>
              </c:ext>
            </c:extLst>
          </c:dPt>
          <c:dPt>
            <c:idx val="6"/>
            <c:invertIfNegative val="0"/>
            <c:bubble3D val="0"/>
            <c:spPr>
              <a:solidFill>
                <a:srgbClr val="F25F5C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FB31-47B6-B7CA-523228D179DD}"/>
              </c:ext>
            </c:extLst>
          </c:dPt>
          <c:dPt>
            <c:idx val="7"/>
            <c:invertIfNegative val="0"/>
            <c:bubble3D val="0"/>
            <c:spPr>
              <a:solidFill>
                <a:srgbClr val="F25F5C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8-FB31-47B6-B7CA-523228D179DD}"/>
              </c:ext>
            </c:extLst>
          </c:dPt>
          <c:dPt>
            <c:idx val="8"/>
            <c:invertIfNegative val="0"/>
            <c:bubble3D val="0"/>
            <c:spPr>
              <a:solidFill>
                <a:srgbClr val="F25F5C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FB31-47B6-B7CA-523228D179DD}"/>
              </c:ext>
            </c:extLst>
          </c:dPt>
          <c:dPt>
            <c:idx val="9"/>
            <c:invertIfNegative val="0"/>
            <c:bubble3D val="0"/>
            <c:spPr>
              <a:solidFill>
                <a:srgbClr val="F25F5C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C-FB31-47B6-B7CA-523228D179DD}"/>
              </c:ext>
            </c:extLst>
          </c:dPt>
          <c:dPt>
            <c:idx val="10"/>
            <c:invertIfNegative val="0"/>
            <c:bubble3D val="0"/>
            <c:spPr>
              <a:solidFill>
                <a:srgbClr val="F25F5C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E-FB31-47B6-B7CA-523228D179DD}"/>
              </c:ext>
            </c:extLst>
          </c:dPt>
          <c:dPt>
            <c:idx val="11"/>
            <c:invertIfNegative val="0"/>
            <c:bubble3D val="0"/>
            <c:spPr>
              <a:solidFill>
                <a:srgbClr val="F25F5C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0-FB31-47B6-B7CA-523228D179DD}"/>
              </c:ext>
            </c:extLst>
          </c:dPt>
          <c:dPt>
            <c:idx val="12"/>
            <c:invertIfNegative val="0"/>
            <c:bubble3D val="0"/>
            <c:spPr>
              <a:solidFill>
                <a:srgbClr val="F25F5C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2-FB31-47B6-B7CA-523228D179DD}"/>
              </c:ext>
            </c:extLst>
          </c:dPt>
          <c:dPt>
            <c:idx val="13"/>
            <c:invertIfNegative val="0"/>
            <c:bubble3D val="0"/>
            <c:spPr>
              <a:solidFill>
                <a:srgbClr val="F25F5C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4-FB31-47B6-B7CA-523228D179DD}"/>
              </c:ext>
            </c:extLst>
          </c:dPt>
          <c:dPt>
            <c:idx val="14"/>
            <c:invertIfNegative val="0"/>
            <c:bubble3D val="0"/>
            <c:spPr>
              <a:solidFill>
                <a:srgbClr val="F25F5C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6-FB31-47B6-B7CA-523228D179DD}"/>
              </c:ext>
            </c:extLst>
          </c:dPt>
          <c:dPt>
            <c:idx val="15"/>
            <c:invertIfNegative val="0"/>
            <c:bubble3D val="0"/>
            <c:spPr>
              <a:solidFill>
                <a:srgbClr val="F25F5C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8-FB31-47B6-B7CA-523228D179DD}"/>
              </c:ext>
            </c:extLst>
          </c:dPt>
          <c:dPt>
            <c:idx val="16"/>
            <c:invertIfNegative val="0"/>
            <c:bubble3D val="0"/>
            <c:spPr>
              <a:solidFill>
                <a:srgbClr val="F25F5C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A-FB31-47B6-B7CA-523228D179DD}"/>
              </c:ext>
            </c:extLst>
          </c:dPt>
          <c:dPt>
            <c:idx val="17"/>
            <c:invertIfNegative val="0"/>
            <c:bubble3D val="0"/>
            <c:spPr>
              <a:solidFill>
                <a:srgbClr val="F25F5C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C-FB31-47B6-B7CA-523228D179DD}"/>
              </c:ext>
            </c:extLst>
          </c:dPt>
          <c:dPt>
            <c:idx val="18"/>
            <c:invertIfNegative val="0"/>
            <c:bubble3D val="0"/>
            <c:spPr>
              <a:solidFill>
                <a:srgbClr val="F25F5C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E-FB31-47B6-B7CA-523228D179DD}"/>
              </c:ext>
            </c:extLst>
          </c:dPt>
          <c:cat>
            <c:strRef>
              <c:f>Лист1!$A$2:$A$22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Лист1!$C$2:$C$22</c:f>
              <c:numCache>
                <c:formatCode>General</c:formatCode>
                <c:ptCount val="21"/>
                <c:pt idx="0">
                  <c:v>993.01300000000003</c:v>
                </c:pt>
                <c:pt idx="1">
                  <c:v>952.70699999999999</c:v>
                </c:pt>
                <c:pt idx="2">
                  <c:v>896.94299999999998</c:v>
                </c:pt>
                <c:pt idx="3">
                  <c:v>746.86099999999999</c:v>
                </c:pt>
                <c:pt idx="4">
                  <c:v>562.83000000000004</c:v>
                </c:pt>
                <c:pt idx="5">
                  <c:v>605.20299999999997</c:v>
                </c:pt>
                <c:pt idx="6">
                  <c:v>735.952</c:v>
                </c:pt>
                <c:pt idx="7">
                  <c:v>771.09400000000005</c:v>
                </c:pt>
                <c:pt idx="8">
                  <c:v>648.14099999999996</c:v>
                </c:pt>
                <c:pt idx="9">
                  <c:v>608.4</c:v>
                </c:pt>
                <c:pt idx="10">
                  <c:v>558.66300000000001</c:v>
                </c:pt>
                <c:pt idx="11">
                  <c:v>523.03499999999997</c:v>
                </c:pt>
                <c:pt idx="12">
                  <c:v>531.23299999999995</c:v>
                </c:pt>
                <c:pt idx="13">
                  <c:v>421.44299999999998</c:v>
                </c:pt>
                <c:pt idx="14">
                  <c:v>311.21499999999997</c:v>
                </c:pt>
                <c:pt idx="15">
                  <c:v>162.071</c:v>
                </c:pt>
                <c:pt idx="16">
                  <c:v>119.584</c:v>
                </c:pt>
                <c:pt idx="17">
                  <c:v>65.339484596731367</c:v>
                </c:pt>
                <c:pt idx="18">
                  <c:v>19.443311379909026</c:v>
                </c:pt>
                <c:pt idx="19">
                  <c:v>4.0220423858924139</c:v>
                </c:pt>
                <c:pt idx="20">
                  <c:v>1.0951616374671775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F-FB31-47B6-B7CA-523228D17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27775599"/>
        <c:axId val="127790159"/>
      </c:barChart>
      <c:catAx>
        <c:axId val="1277755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27790159"/>
        <c:crossesAt val="-1500000"/>
        <c:auto val="1"/>
        <c:lblAlgn val="ctr"/>
        <c:lblOffset val="100"/>
        <c:noMultiLvlLbl val="0"/>
      </c:catAx>
      <c:valAx>
        <c:axId val="127790159"/>
        <c:scaling>
          <c:orientation val="minMax"/>
          <c:max val="1250"/>
          <c:min val="-12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27775599"/>
        <c:crosses val="autoZero"/>
        <c:crossBetween val="between"/>
        <c:majorUnit val="2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997389507389761"/>
          <c:y val="0.91396321119090329"/>
          <c:w val="0.54877867423241455"/>
          <c:h val="6.13005607527604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'[Графики стохастика.xlsx]Лист1'!$J$1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rgbClr val="247BA0"/>
            </a:solidFill>
            <a:ln w="3175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47BA0">
                  <a:alpha val="7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E1-4DB6-B352-78D5AF9D1AA6}"/>
              </c:ext>
            </c:extLst>
          </c:dPt>
          <c:dPt>
            <c:idx val="1"/>
            <c:invertIfNegative val="0"/>
            <c:bubble3D val="0"/>
            <c:spPr>
              <a:solidFill>
                <a:srgbClr val="247BA0">
                  <a:alpha val="7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E1-4DB6-B352-78D5AF9D1AA6}"/>
              </c:ext>
            </c:extLst>
          </c:dPt>
          <c:cat>
            <c:strRef>
              <c:f>'[Графики стохастика.xlsx]Лист1'!$A$2:$A$22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'[Графики стохастика.xlsx]Лист1'!$J$2:$J$22</c:f>
              <c:numCache>
                <c:formatCode>General</c:formatCode>
                <c:ptCount val="21"/>
                <c:pt idx="0">
                  <c:v>-568.86500000000001</c:v>
                </c:pt>
                <c:pt idx="1">
                  <c:v>-717.01499999999999</c:v>
                </c:pt>
                <c:pt idx="2">
                  <c:v>-812.31500000000005</c:v>
                </c:pt>
                <c:pt idx="3">
                  <c:v>-725.47400000000005</c:v>
                </c:pt>
                <c:pt idx="4">
                  <c:v>-641.255</c:v>
                </c:pt>
                <c:pt idx="5">
                  <c:v>-593.88699999999994</c:v>
                </c:pt>
                <c:pt idx="6">
                  <c:v>-531.48900000000003</c:v>
                </c:pt>
                <c:pt idx="7">
                  <c:v>-552.38599999999997</c:v>
                </c:pt>
                <c:pt idx="8">
                  <c:v>-509.358</c:v>
                </c:pt>
                <c:pt idx="9">
                  <c:v>-428.34699999999998</c:v>
                </c:pt>
                <c:pt idx="10">
                  <c:v>-294.88900000000001</c:v>
                </c:pt>
                <c:pt idx="11">
                  <c:v>-177.947</c:v>
                </c:pt>
                <c:pt idx="12">
                  <c:v>-277.57299999999998</c:v>
                </c:pt>
                <c:pt idx="13">
                  <c:v>-134.82300000000001</c:v>
                </c:pt>
                <c:pt idx="14">
                  <c:v>-129.607</c:v>
                </c:pt>
                <c:pt idx="15">
                  <c:v>-49.819000000000003</c:v>
                </c:pt>
                <c:pt idx="16">
                  <c:v>-17.747</c:v>
                </c:pt>
                <c:pt idx="17">
                  <c:v>-11.035</c:v>
                </c:pt>
                <c:pt idx="18">
                  <c:v>-2.7010000000000001</c:v>
                </c:pt>
                <c:pt idx="19">
                  <c:v>-0.57999999999999996</c:v>
                </c:pt>
                <c:pt idx="20">
                  <c:v>-0.09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E1-4DB6-B352-78D5AF9D1AA6}"/>
            </c:ext>
          </c:extLst>
        </c:ser>
        <c:ser>
          <c:idx val="1"/>
          <c:order val="1"/>
          <c:tx>
            <c:strRef>
              <c:f>'[Графики стохастика.xlsx]Лист1'!$K$1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rgbClr val="F25F5C"/>
            </a:solidFill>
            <a:ln w="3175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25F5C">
                  <a:alpha val="7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02E1-4DB6-B352-78D5AF9D1AA6}"/>
              </c:ext>
            </c:extLst>
          </c:dPt>
          <c:dPt>
            <c:idx val="1"/>
            <c:invertIfNegative val="0"/>
            <c:bubble3D val="0"/>
            <c:spPr>
              <a:solidFill>
                <a:srgbClr val="F25F5C">
                  <a:alpha val="7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02E1-4DB6-B352-78D5AF9D1AA6}"/>
              </c:ext>
            </c:extLst>
          </c:dPt>
          <c:cat>
            <c:strRef>
              <c:f>'[Графики стохастика.xlsx]Лист1'!$A$2:$A$22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'[Графики стохастика.xlsx]Лист1'!$K$2:$K$22</c:f>
              <c:numCache>
                <c:formatCode>General</c:formatCode>
                <c:ptCount val="21"/>
                <c:pt idx="0">
                  <c:v>537.53800000000001</c:v>
                </c:pt>
                <c:pt idx="1">
                  <c:v>684.71799999999996</c:v>
                </c:pt>
                <c:pt idx="2">
                  <c:v>786.91099999999994</c:v>
                </c:pt>
                <c:pt idx="3">
                  <c:v>688.87400000000002</c:v>
                </c:pt>
                <c:pt idx="4">
                  <c:v>629.44100000000003</c:v>
                </c:pt>
                <c:pt idx="5">
                  <c:v>595.16600000000005</c:v>
                </c:pt>
                <c:pt idx="6">
                  <c:v>547.726</c:v>
                </c:pt>
                <c:pt idx="7">
                  <c:v>588.721</c:v>
                </c:pt>
                <c:pt idx="8">
                  <c:v>557.92200000000003</c:v>
                </c:pt>
                <c:pt idx="9">
                  <c:v>497.83699999999999</c:v>
                </c:pt>
                <c:pt idx="10">
                  <c:v>349.90499999999997</c:v>
                </c:pt>
                <c:pt idx="11">
                  <c:v>233.14500000000001</c:v>
                </c:pt>
                <c:pt idx="12">
                  <c:v>373.315</c:v>
                </c:pt>
                <c:pt idx="13">
                  <c:v>197.52500000000001</c:v>
                </c:pt>
                <c:pt idx="14">
                  <c:v>230.06299999999999</c:v>
                </c:pt>
                <c:pt idx="15">
                  <c:v>125.88500000000001</c:v>
                </c:pt>
                <c:pt idx="16">
                  <c:v>55.6</c:v>
                </c:pt>
                <c:pt idx="17">
                  <c:v>47.542999999999999</c:v>
                </c:pt>
                <c:pt idx="18">
                  <c:v>13.571999999999999</c:v>
                </c:pt>
                <c:pt idx="19">
                  <c:v>3.5609999999999999</c:v>
                </c:pt>
                <c:pt idx="20">
                  <c:v>0.55400000000000005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2E1-4DB6-B352-78D5AF9D1A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27775599"/>
        <c:axId val="127790159"/>
      </c:barChart>
      <c:catAx>
        <c:axId val="127775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27790159"/>
        <c:crossesAt val="-1500000"/>
        <c:auto val="1"/>
        <c:lblAlgn val="ctr"/>
        <c:lblOffset val="100"/>
        <c:tickMarkSkip val="12"/>
        <c:noMultiLvlLbl val="0"/>
      </c:catAx>
      <c:valAx>
        <c:axId val="127790159"/>
        <c:scaling>
          <c:orientation val="minMax"/>
          <c:max val="1000"/>
          <c:min val="-1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27775599"/>
        <c:crosses val="autoZero"/>
        <c:crossBetween val="between"/>
        <c:majorUnit val="25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'[Графики стохастика.xlsx]Лист1'!$N$1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rgbClr val="247BA0"/>
            </a:solidFill>
            <a:ln w="3175">
              <a:solidFill>
                <a:schemeClr val="tx1"/>
              </a:solidFill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247BA0">
                  <a:alpha val="7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A8-473D-8EA6-B4D0C992CD82}"/>
              </c:ext>
            </c:extLst>
          </c:dPt>
          <c:dPt>
            <c:idx val="11"/>
            <c:invertIfNegative val="0"/>
            <c:bubble3D val="0"/>
            <c:spPr>
              <a:solidFill>
                <a:srgbClr val="247BA0">
                  <a:alpha val="7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A8-473D-8EA6-B4D0C992CD82}"/>
              </c:ext>
            </c:extLst>
          </c:dPt>
          <c:cat>
            <c:strRef>
              <c:f>'[Графики стохастика.xlsx]Лист1'!$A$2:$A$22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'[Графики стохастика.xlsx]Лист1'!$N$2:$N$22</c:f>
              <c:numCache>
                <c:formatCode>General</c:formatCode>
                <c:ptCount val="21"/>
                <c:pt idx="0">
                  <c:v>-942.50800000000004</c:v>
                </c:pt>
                <c:pt idx="1">
                  <c:v>-873.18600000000004</c:v>
                </c:pt>
                <c:pt idx="2">
                  <c:v>-805.90700000000004</c:v>
                </c:pt>
                <c:pt idx="3">
                  <c:v>-737.15499999999997</c:v>
                </c:pt>
                <c:pt idx="4">
                  <c:v>-667.16899999999998</c:v>
                </c:pt>
                <c:pt idx="5">
                  <c:v>-726.21500000000003</c:v>
                </c:pt>
                <c:pt idx="6">
                  <c:v>-699.44899999999996</c:v>
                </c:pt>
                <c:pt idx="7">
                  <c:v>-574.99</c:v>
                </c:pt>
                <c:pt idx="8">
                  <c:v>-424.69099999999997</c:v>
                </c:pt>
                <c:pt idx="9">
                  <c:v>-274.05599999999998</c:v>
                </c:pt>
                <c:pt idx="10">
                  <c:v>-431.56400000000002</c:v>
                </c:pt>
                <c:pt idx="11">
                  <c:v>-252.261</c:v>
                </c:pt>
                <c:pt idx="12">
                  <c:v>-256.012</c:v>
                </c:pt>
                <c:pt idx="13">
                  <c:v>-119.82599999999999</c:v>
                </c:pt>
                <c:pt idx="14">
                  <c:v>-66.225999999999999</c:v>
                </c:pt>
                <c:pt idx="15">
                  <c:v>-55.628999999999998</c:v>
                </c:pt>
                <c:pt idx="16">
                  <c:v>-26.38</c:v>
                </c:pt>
                <c:pt idx="17">
                  <c:v>-12.856</c:v>
                </c:pt>
                <c:pt idx="18">
                  <c:v>-4.4130000000000003</c:v>
                </c:pt>
                <c:pt idx="19">
                  <c:v>-1.002</c:v>
                </c:pt>
                <c:pt idx="20">
                  <c:v>-0.184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A8-473D-8EA6-B4D0C992CD82}"/>
            </c:ext>
          </c:extLst>
        </c:ser>
        <c:ser>
          <c:idx val="1"/>
          <c:order val="1"/>
          <c:tx>
            <c:strRef>
              <c:f>'[Графики стохастика.xlsx]Лист1'!$O$1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rgbClr val="F25F5C"/>
            </a:solidFill>
            <a:ln w="3175">
              <a:solidFill>
                <a:schemeClr val="tx1"/>
              </a:solidFill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F25F5C">
                  <a:alpha val="7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42A8-473D-8EA6-B4D0C992CD82}"/>
              </c:ext>
            </c:extLst>
          </c:dPt>
          <c:dPt>
            <c:idx val="11"/>
            <c:invertIfNegative val="0"/>
            <c:bubble3D val="0"/>
            <c:spPr>
              <a:solidFill>
                <a:srgbClr val="F25F5C">
                  <a:alpha val="70000"/>
                </a:srgb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42A8-473D-8EA6-B4D0C992CD82}"/>
              </c:ext>
            </c:extLst>
          </c:dPt>
          <c:cat>
            <c:strRef>
              <c:f>'[Графики стохастика.xlsx]Лист1'!$A$2:$A$22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'[Графики стохастика.xlsx]Лист1'!$O$2:$O$22</c:f>
              <c:numCache>
                <c:formatCode>General</c:formatCode>
                <c:ptCount val="21"/>
                <c:pt idx="0">
                  <c:v>915.08799999999997</c:v>
                </c:pt>
                <c:pt idx="1">
                  <c:v>838.30100000000004</c:v>
                </c:pt>
                <c:pt idx="2">
                  <c:v>774.42499999999995</c:v>
                </c:pt>
                <c:pt idx="3">
                  <c:v>688.87699999999995</c:v>
                </c:pt>
                <c:pt idx="4">
                  <c:v>646.34699999999998</c:v>
                </c:pt>
                <c:pt idx="5">
                  <c:v>724.005</c:v>
                </c:pt>
                <c:pt idx="6">
                  <c:v>699.495</c:v>
                </c:pt>
                <c:pt idx="7">
                  <c:v>592.13800000000003</c:v>
                </c:pt>
                <c:pt idx="8">
                  <c:v>445.34100000000001</c:v>
                </c:pt>
                <c:pt idx="9">
                  <c:v>299.31099999999998</c:v>
                </c:pt>
                <c:pt idx="10">
                  <c:v>480.303</c:v>
                </c:pt>
                <c:pt idx="11">
                  <c:v>292.83999999999997</c:v>
                </c:pt>
                <c:pt idx="12">
                  <c:v>361.41300000000001</c:v>
                </c:pt>
                <c:pt idx="13">
                  <c:v>238.059</c:v>
                </c:pt>
                <c:pt idx="14">
                  <c:v>150.233</c:v>
                </c:pt>
                <c:pt idx="15">
                  <c:v>146.84399999999999</c:v>
                </c:pt>
                <c:pt idx="16">
                  <c:v>75.221000000000004</c:v>
                </c:pt>
                <c:pt idx="17">
                  <c:v>43.539000000000001</c:v>
                </c:pt>
                <c:pt idx="18">
                  <c:v>15.461</c:v>
                </c:pt>
                <c:pt idx="19">
                  <c:v>4.0170000000000003</c:v>
                </c:pt>
                <c:pt idx="20">
                  <c:v>0.94399999999999995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2A8-473D-8EA6-B4D0C992CD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27775599"/>
        <c:axId val="127790159"/>
      </c:barChart>
      <c:catAx>
        <c:axId val="127775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27790159"/>
        <c:crossesAt val="-1500000"/>
        <c:auto val="1"/>
        <c:lblAlgn val="ctr"/>
        <c:lblOffset val="100"/>
        <c:tickMarkSkip val="12"/>
        <c:noMultiLvlLbl val="0"/>
      </c:catAx>
      <c:valAx>
        <c:axId val="127790159"/>
        <c:scaling>
          <c:orientation val="minMax"/>
          <c:max val="1000"/>
          <c:min val="-1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27775599"/>
        <c:crosses val="autoZero"/>
        <c:crossBetween val="between"/>
        <c:majorUnit val="25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'prop dynamics'!$T$5</c:f>
              <c:strCache>
                <c:ptCount val="1"/>
                <c:pt idx="0">
                  <c:v>Коэф. поддержки, факт</c:v>
                </c:pt>
              </c:strCache>
            </c:strRef>
          </c:tx>
          <c:spPr>
            <a:ln w="19050" cap="rnd">
              <a:solidFill>
                <a:srgbClr val="DAAA00"/>
              </a:solidFill>
              <a:round/>
            </a:ln>
            <a:effectLst/>
          </c:spPr>
          <c:marker>
            <c:symbol val="none"/>
          </c:marker>
          <c:cat>
            <c:numRef>
              <c:f>'prop dynamics'!$A$6:$A$58</c:f>
              <c:numCache>
                <c:formatCode>General</c:formatCode>
                <c:ptCount val="5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  <c:pt idx="27">
                  <c:v>2025</c:v>
                </c:pt>
                <c:pt idx="28">
                  <c:v>2026</c:v>
                </c:pt>
                <c:pt idx="29">
                  <c:v>2027</c:v>
                </c:pt>
                <c:pt idx="30">
                  <c:v>2028</c:v>
                </c:pt>
                <c:pt idx="31">
                  <c:v>2029</c:v>
                </c:pt>
                <c:pt idx="32">
                  <c:v>2030</c:v>
                </c:pt>
                <c:pt idx="33">
                  <c:v>2031</c:v>
                </c:pt>
                <c:pt idx="34">
                  <c:v>2032</c:v>
                </c:pt>
                <c:pt idx="35">
                  <c:v>2033</c:v>
                </c:pt>
                <c:pt idx="36">
                  <c:v>2034</c:v>
                </c:pt>
                <c:pt idx="37">
                  <c:v>2035</c:v>
                </c:pt>
                <c:pt idx="38">
                  <c:v>2036</c:v>
                </c:pt>
                <c:pt idx="39">
                  <c:v>2037</c:v>
                </c:pt>
                <c:pt idx="40">
                  <c:v>2038</c:v>
                </c:pt>
                <c:pt idx="41">
                  <c:v>2039</c:v>
                </c:pt>
                <c:pt idx="42">
                  <c:v>2040</c:v>
                </c:pt>
                <c:pt idx="43">
                  <c:v>2041</c:v>
                </c:pt>
                <c:pt idx="44">
                  <c:v>2042</c:v>
                </c:pt>
                <c:pt idx="45">
                  <c:v>2043</c:v>
                </c:pt>
                <c:pt idx="46">
                  <c:v>2044</c:v>
                </c:pt>
                <c:pt idx="47">
                  <c:v>2045</c:v>
                </c:pt>
                <c:pt idx="48">
                  <c:v>2046</c:v>
                </c:pt>
                <c:pt idx="49">
                  <c:v>2047</c:v>
                </c:pt>
                <c:pt idx="50">
                  <c:v>2048</c:v>
                </c:pt>
                <c:pt idx="51">
                  <c:v>2049</c:v>
                </c:pt>
                <c:pt idx="52">
                  <c:v>2050</c:v>
                </c:pt>
              </c:numCache>
            </c:numRef>
          </c:cat>
          <c:val>
            <c:numRef>
              <c:f>'prop dynamics'!$T$6:$T$58</c:f>
              <c:numCache>
                <c:formatCode>0.00</c:formatCode>
                <c:ptCount val="53"/>
                <c:pt idx="0">
                  <c:v>6.9826343095037577</c:v>
                </c:pt>
                <c:pt idx="1">
                  <c:v>7.078626580054598</c:v>
                </c:pt>
                <c:pt idx="2">
                  <c:v>7.0348224338339076</c:v>
                </c:pt>
                <c:pt idx="3">
                  <c:v>6.8170765836481753</c:v>
                </c:pt>
                <c:pt idx="4">
                  <c:v>6.5735460929516387</c:v>
                </c:pt>
                <c:pt idx="5">
                  <c:v>6.3867684862476963</c:v>
                </c:pt>
                <c:pt idx="6">
                  <c:v>6.2442428915646078</c:v>
                </c:pt>
                <c:pt idx="7">
                  <c:v>6.1543505444409732</c:v>
                </c:pt>
                <c:pt idx="8">
                  <c:v>6.1760462692288272</c:v>
                </c:pt>
                <c:pt idx="9">
                  <c:v>6.2944157259208025</c:v>
                </c:pt>
                <c:pt idx="10">
                  <c:v>6.8849962728403762</c:v>
                </c:pt>
                <c:pt idx="11">
                  <c:v>7.2516792715356599</c:v>
                </c:pt>
                <c:pt idx="12">
                  <c:v>7.5680536791940778</c:v>
                </c:pt>
                <c:pt idx="13">
                  <c:v>7.6938368692066277</c:v>
                </c:pt>
                <c:pt idx="14">
                  <c:v>7.6753115608309246</c:v>
                </c:pt>
                <c:pt idx="15">
                  <c:v>7.6353609861237155</c:v>
                </c:pt>
                <c:pt idx="16">
                  <c:v>7.5186342304247997</c:v>
                </c:pt>
                <c:pt idx="17">
                  <c:v>7.3431677973065224</c:v>
                </c:pt>
                <c:pt idx="18">
                  <c:v>7.1943072343284866</c:v>
                </c:pt>
                <c:pt idx="19">
                  <c:v>7.0184418267739295</c:v>
                </c:pt>
                <c:pt idx="20">
                  <c:v>6.8331919008167272</c:v>
                </c:pt>
                <c:pt idx="21">
                  <c:v>6.6056145170075045</c:v>
                </c:pt>
                <c:pt idx="22">
                  <c:v>6.4641011890678168</c:v>
                </c:pt>
                <c:pt idx="23">
                  <c:v>6.073165886085989</c:v>
                </c:pt>
                <c:pt idx="24">
                  <c:v>5.7830263653304472</c:v>
                </c:pt>
                <c:pt idx="25">
                  <c:v>5.4875368881810518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CB-46BD-BDAD-669E844318DB}"/>
            </c:ext>
          </c:extLst>
        </c:ser>
        <c:ser>
          <c:idx val="1"/>
          <c:order val="1"/>
          <c:tx>
            <c:strRef>
              <c:f>'prop dynamics'!$U$5</c:f>
              <c:strCache>
                <c:ptCount val="1"/>
                <c:pt idx="0">
                  <c:v>Прогноз ЕНПФ</c:v>
                </c:pt>
              </c:strCache>
            </c:strRef>
          </c:tx>
          <c:spPr>
            <a:ln w="19050" cap="rnd">
              <a:solidFill>
                <a:srgbClr val="00864F"/>
              </a:solidFill>
              <a:round/>
            </a:ln>
            <a:effectLst/>
          </c:spPr>
          <c:marker>
            <c:symbol val="none"/>
          </c:marker>
          <c:cat>
            <c:numRef>
              <c:f>'prop dynamics'!$A$6:$A$58</c:f>
              <c:numCache>
                <c:formatCode>General</c:formatCode>
                <c:ptCount val="5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  <c:pt idx="27">
                  <c:v>2025</c:v>
                </c:pt>
                <c:pt idx="28">
                  <c:v>2026</c:v>
                </c:pt>
                <c:pt idx="29">
                  <c:v>2027</c:v>
                </c:pt>
                <c:pt idx="30">
                  <c:v>2028</c:v>
                </c:pt>
                <c:pt idx="31">
                  <c:v>2029</c:v>
                </c:pt>
                <c:pt idx="32">
                  <c:v>2030</c:v>
                </c:pt>
                <c:pt idx="33">
                  <c:v>2031</c:v>
                </c:pt>
                <c:pt idx="34">
                  <c:v>2032</c:v>
                </c:pt>
                <c:pt idx="35">
                  <c:v>2033</c:v>
                </c:pt>
                <c:pt idx="36">
                  <c:v>2034</c:v>
                </c:pt>
                <c:pt idx="37">
                  <c:v>2035</c:v>
                </c:pt>
                <c:pt idx="38">
                  <c:v>2036</c:v>
                </c:pt>
                <c:pt idx="39">
                  <c:v>2037</c:v>
                </c:pt>
                <c:pt idx="40">
                  <c:v>2038</c:v>
                </c:pt>
                <c:pt idx="41">
                  <c:v>2039</c:v>
                </c:pt>
                <c:pt idx="42">
                  <c:v>2040</c:v>
                </c:pt>
                <c:pt idx="43">
                  <c:v>2041</c:v>
                </c:pt>
                <c:pt idx="44">
                  <c:v>2042</c:v>
                </c:pt>
                <c:pt idx="45">
                  <c:v>2043</c:v>
                </c:pt>
                <c:pt idx="46">
                  <c:v>2044</c:v>
                </c:pt>
                <c:pt idx="47">
                  <c:v>2045</c:v>
                </c:pt>
                <c:pt idx="48">
                  <c:v>2046</c:v>
                </c:pt>
                <c:pt idx="49">
                  <c:v>2047</c:v>
                </c:pt>
                <c:pt idx="50">
                  <c:v>2048</c:v>
                </c:pt>
                <c:pt idx="51">
                  <c:v>2049</c:v>
                </c:pt>
                <c:pt idx="52">
                  <c:v>2050</c:v>
                </c:pt>
              </c:numCache>
            </c:numRef>
          </c:cat>
          <c:val>
            <c:numRef>
              <c:f>'prop dynamics'!$U$6:$U$58</c:f>
              <c:numCache>
                <c:formatCode>General</c:formatCode>
                <c:ptCount val="53"/>
                <c:pt idx="25" formatCode="0.00">
                  <c:v>5.4875368881810518</c:v>
                </c:pt>
                <c:pt idx="26" formatCode="0.00">
                  <c:v>5.326885677193375</c:v>
                </c:pt>
                <c:pt idx="27" formatCode="0.00">
                  <c:v>5.1440132705299435</c:v>
                </c:pt>
                <c:pt idx="28" formatCode="0.00">
                  <c:v>4.9803805742651823</c:v>
                </c:pt>
                <c:pt idx="29" formatCode="0.00">
                  <c:v>4.8341196864426337</c:v>
                </c:pt>
                <c:pt idx="30" formatCode="0.00">
                  <c:v>4.7110927355831107</c:v>
                </c:pt>
                <c:pt idx="31" formatCode="0.00">
                  <c:v>4.6201055588042932</c:v>
                </c:pt>
                <c:pt idx="32" formatCode="0.00">
                  <c:v>4.5430890853207906</c:v>
                </c:pt>
                <c:pt idx="33" formatCode="0.00">
                  <c:v>4.4819730104307665</c:v>
                </c:pt>
                <c:pt idx="34" formatCode="0.00">
                  <c:v>4.4488876859865707</c:v>
                </c:pt>
                <c:pt idx="35" formatCode="0.00">
                  <c:v>4.430878729340872</c:v>
                </c:pt>
                <c:pt idx="36" formatCode="0.00">
                  <c:v>4.415146607648734</c:v>
                </c:pt>
                <c:pt idx="37" formatCode="0.00">
                  <c:v>4.3991171028418341</c:v>
                </c:pt>
                <c:pt idx="38" formatCode="0.00">
                  <c:v>4.3739416281082146</c:v>
                </c:pt>
                <c:pt idx="39" formatCode="0.00">
                  <c:v>4.3636081952570231</c:v>
                </c:pt>
                <c:pt idx="40" formatCode="0.00">
                  <c:v>4.3517764409001742</c:v>
                </c:pt>
                <c:pt idx="41" formatCode="0.00">
                  <c:v>4.3426336298016688</c:v>
                </c:pt>
                <c:pt idx="42" formatCode="0.00">
                  <c:v>4.3312199059101673</c:v>
                </c:pt>
                <c:pt idx="43" formatCode="0.00">
                  <c:v>4.3164089344585914</c:v>
                </c:pt>
                <c:pt idx="44" formatCode="0.00">
                  <c:v>4.299563804346759</c:v>
                </c:pt>
                <c:pt idx="45" formatCode="0.00">
                  <c:v>4.2835276857788021</c:v>
                </c:pt>
                <c:pt idx="46" formatCode="0.00">
                  <c:v>4.2685600163527768</c:v>
                </c:pt>
                <c:pt idx="47" formatCode="0.00">
                  <c:v>4.267848047599955</c:v>
                </c:pt>
                <c:pt idx="48" formatCode="0.00">
                  <c:v>4.2627686324964351</c:v>
                </c:pt>
                <c:pt idx="49" formatCode="0.00">
                  <c:v>4.2352509086302925</c:v>
                </c:pt>
                <c:pt idx="50" formatCode="0.00">
                  <c:v>4.1940522421106952</c:v>
                </c:pt>
                <c:pt idx="51" formatCode="0.00">
                  <c:v>4.1310184050886436</c:v>
                </c:pt>
                <c:pt idx="52" formatCode="0.00">
                  <c:v>4.0611567493097516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CB-46BD-BDAD-669E844318DB}"/>
            </c:ext>
          </c:extLst>
        </c:ser>
        <c:ser>
          <c:idx val="2"/>
          <c:order val="2"/>
          <c:tx>
            <c:strRef>
              <c:f>'prop dynamics'!$Y$5</c:f>
              <c:strCache>
                <c:ptCount val="1"/>
                <c:pt idx="0">
                  <c:v>Прогноз ООН</c:v>
                </c:pt>
              </c:strCache>
            </c:strRef>
          </c:tx>
          <c:spPr>
            <a:ln w="19050" cap="rnd">
              <a:solidFill>
                <a:srgbClr val="247BA0"/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'prop dynamics'!$A$6:$A$58</c:f>
              <c:numCache>
                <c:formatCode>General</c:formatCode>
                <c:ptCount val="5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  <c:pt idx="27">
                  <c:v>2025</c:v>
                </c:pt>
                <c:pt idx="28">
                  <c:v>2026</c:v>
                </c:pt>
                <c:pt idx="29">
                  <c:v>2027</c:v>
                </c:pt>
                <c:pt idx="30">
                  <c:v>2028</c:v>
                </c:pt>
                <c:pt idx="31">
                  <c:v>2029</c:v>
                </c:pt>
                <c:pt idx="32">
                  <c:v>2030</c:v>
                </c:pt>
                <c:pt idx="33">
                  <c:v>2031</c:v>
                </c:pt>
                <c:pt idx="34">
                  <c:v>2032</c:v>
                </c:pt>
                <c:pt idx="35">
                  <c:v>2033</c:v>
                </c:pt>
                <c:pt idx="36">
                  <c:v>2034</c:v>
                </c:pt>
                <c:pt idx="37">
                  <c:v>2035</c:v>
                </c:pt>
                <c:pt idx="38">
                  <c:v>2036</c:v>
                </c:pt>
                <c:pt idx="39">
                  <c:v>2037</c:v>
                </c:pt>
                <c:pt idx="40">
                  <c:v>2038</c:v>
                </c:pt>
                <c:pt idx="41">
                  <c:v>2039</c:v>
                </c:pt>
                <c:pt idx="42">
                  <c:v>2040</c:v>
                </c:pt>
                <c:pt idx="43">
                  <c:v>2041</c:v>
                </c:pt>
                <c:pt idx="44">
                  <c:v>2042</c:v>
                </c:pt>
                <c:pt idx="45">
                  <c:v>2043</c:v>
                </c:pt>
                <c:pt idx="46">
                  <c:v>2044</c:v>
                </c:pt>
                <c:pt idx="47">
                  <c:v>2045</c:v>
                </c:pt>
                <c:pt idx="48">
                  <c:v>2046</c:v>
                </c:pt>
                <c:pt idx="49">
                  <c:v>2047</c:v>
                </c:pt>
                <c:pt idx="50">
                  <c:v>2048</c:v>
                </c:pt>
                <c:pt idx="51">
                  <c:v>2049</c:v>
                </c:pt>
                <c:pt idx="52">
                  <c:v>2050</c:v>
                </c:pt>
              </c:numCache>
            </c:numRef>
          </c:cat>
          <c:val>
            <c:numRef>
              <c:f>'prop dynamics'!$Y$6:$Y$58</c:f>
              <c:numCache>
                <c:formatCode>General</c:formatCode>
                <c:ptCount val="53"/>
                <c:pt idx="25" formatCode="0.00">
                  <c:v>5.4875368881810518</c:v>
                </c:pt>
                <c:pt idx="26" formatCode="0.00">
                  <c:v>5.5817629810457783</c:v>
                </c:pt>
                <c:pt idx="27" formatCode="0.00">
                  <c:v>5.3019495849191749</c:v>
                </c:pt>
                <c:pt idx="28" formatCode="0.00">
                  <c:v>5.0521518773965033</c:v>
                </c:pt>
                <c:pt idx="29" formatCode="0.00">
                  <c:v>4.8335462998205649</c:v>
                </c:pt>
                <c:pt idx="30" formatCode="0.00">
                  <c:v>4.6464432310352013</c:v>
                </c:pt>
                <c:pt idx="31" formatCode="0.00">
                  <c:v>4.4836118800593159</c:v>
                </c:pt>
                <c:pt idx="32" formatCode="0.00">
                  <c:v>4.3430604570036753</c:v>
                </c:pt>
                <c:pt idx="33" formatCode="0.00">
                  <c:v>4.2282886182430879</c:v>
                </c:pt>
                <c:pt idx="34" formatCode="0.00">
                  <c:v>4.1374255591103548</c:v>
                </c:pt>
                <c:pt idx="35" formatCode="0.00">
                  <c:v>4.0656996876496567</c:v>
                </c:pt>
                <c:pt idx="36" formatCode="0.00">
                  <c:v>4.0067127583529967</c:v>
                </c:pt>
                <c:pt idx="37" formatCode="0.00">
                  <c:v>3.9561045064390559</c:v>
                </c:pt>
                <c:pt idx="38" formatCode="0.00">
                  <c:v>3.9104989082242234</c:v>
                </c:pt>
                <c:pt idx="39" formatCode="0.00">
                  <c:v>3.8674885280507652</c:v>
                </c:pt>
                <c:pt idx="40" formatCode="0.00">
                  <c:v>3.8270673170186109</c:v>
                </c:pt>
                <c:pt idx="41" formatCode="0.00">
                  <c:v>3.7897675926239356</c:v>
                </c:pt>
                <c:pt idx="42" formatCode="0.00">
                  <c:v>3.7556026456905447</c:v>
                </c:pt>
                <c:pt idx="43" formatCode="0.00">
                  <c:v>3.7245253456160756</c:v>
                </c:pt>
                <c:pt idx="44" formatCode="0.00">
                  <c:v>3.6962934403409085</c:v>
                </c:pt>
                <c:pt idx="45" formatCode="0.00">
                  <c:v>3.6706451678044631</c:v>
                </c:pt>
                <c:pt idx="46" formatCode="0.00">
                  <c:v>3.6464496940635516</c:v>
                </c:pt>
                <c:pt idx="47" formatCode="0.00">
                  <c:v>3.6222051776992807</c:v>
                </c:pt>
                <c:pt idx="48" formatCode="0.00">
                  <c:v>3.5994087975784423</c:v>
                </c:pt>
                <c:pt idx="49" formatCode="0.00">
                  <c:v>3.5700459694703364</c:v>
                </c:pt>
                <c:pt idx="50" formatCode="0.00">
                  <c:v>3.5281088291858631</c:v>
                </c:pt>
                <c:pt idx="51" formatCode="0.00">
                  <c:v>3.4773180960650598</c:v>
                </c:pt>
                <c:pt idx="52" formatCode="0.00">
                  <c:v>3.4184061006255622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1CB-46BD-BDAD-669E844318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71628688"/>
        <c:axId val="1271617040"/>
      </c:lineChart>
      <c:catAx>
        <c:axId val="1271628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271617040"/>
        <c:crosses val="autoZero"/>
        <c:auto val="1"/>
        <c:lblAlgn val="ctr"/>
        <c:lblOffset val="100"/>
        <c:tickMarkSkip val="5"/>
        <c:noMultiLvlLbl val="0"/>
      </c:catAx>
      <c:valAx>
        <c:axId val="1271617040"/>
        <c:scaling>
          <c:orientation val="minMax"/>
          <c:max val="8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27162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111919493647198E-2"/>
          <c:y val="3.7839646035437088E-2"/>
          <c:w val="0.8776828087125117"/>
          <c:h val="0.75969468254107986"/>
        </c:manualLayout>
      </c:layout>
      <c:lineChart>
        <c:grouping val="standard"/>
        <c:varyColors val="0"/>
        <c:ser>
          <c:idx val="0"/>
          <c:order val="0"/>
          <c:tx>
            <c:strRef>
              <c:f>'prop dynamics'!$Z$4</c:f>
              <c:strCache>
                <c:ptCount val="1"/>
                <c:pt idx="0">
                  <c:v>Факт</c:v>
                </c:pt>
              </c:strCache>
            </c:strRef>
          </c:tx>
          <c:spPr>
            <a:ln w="19050" cap="rnd">
              <a:solidFill>
                <a:srgbClr val="DAAA00"/>
              </a:solidFill>
              <a:round/>
            </a:ln>
            <a:effectLst/>
          </c:spPr>
          <c:marker>
            <c:symbol val="none"/>
          </c:marker>
          <c:cat>
            <c:numRef>
              <c:f>'prop dynamics'!$A$6:$A$58</c:f>
              <c:numCache>
                <c:formatCode>General</c:formatCode>
                <c:ptCount val="5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  <c:pt idx="27">
                  <c:v>2025</c:v>
                </c:pt>
                <c:pt idx="28">
                  <c:v>2026</c:v>
                </c:pt>
                <c:pt idx="29">
                  <c:v>2027</c:v>
                </c:pt>
                <c:pt idx="30">
                  <c:v>2028</c:v>
                </c:pt>
                <c:pt idx="31">
                  <c:v>2029</c:v>
                </c:pt>
                <c:pt idx="32">
                  <c:v>2030</c:v>
                </c:pt>
                <c:pt idx="33">
                  <c:v>2031</c:v>
                </c:pt>
                <c:pt idx="34">
                  <c:v>2032</c:v>
                </c:pt>
                <c:pt idx="35">
                  <c:v>2033</c:v>
                </c:pt>
                <c:pt idx="36">
                  <c:v>2034</c:v>
                </c:pt>
                <c:pt idx="37">
                  <c:v>2035</c:v>
                </c:pt>
                <c:pt idx="38">
                  <c:v>2036</c:v>
                </c:pt>
                <c:pt idx="39">
                  <c:v>2037</c:v>
                </c:pt>
                <c:pt idx="40">
                  <c:v>2038</c:v>
                </c:pt>
                <c:pt idx="41">
                  <c:v>2039</c:v>
                </c:pt>
                <c:pt idx="42">
                  <c:v>2040</c:v>
                </c:pt>
                <c:pt idx="43">
                  <c:v>2041</c:v>
                </c:pt>
                <c:pt idx="44">
                  <c:v>2042</c:v>
                </c:pt>
                <c:pt idx="45">
                  <c:v>2043</c:v>
                </c:pt>
                <c:pt idx="46">
                  <c:v>2044</c:v>
                </c:pt>
                <c:pt idx="47">
                  <c:v>2045</c:v>
                </c:pt>
                <c:pt idx="48">
                  <c:v>2046</c:v>
                </c:pt>
                <c:pt idx="49">
                  <c:v>2047</c:v>
                </c:pt>
                <c:pt idx="50">
                  <c:v>2048</c:v>
                </c:pt>
                <c:pt idx="51">
                  <c:v>2049</c:v>
                </c:pt>
                <c:pt idx="52">
                  <c:v>2050</c:v>
                </c:pt>
              </c:numCache>
            </c:numRef>
          </c:cat>
          <c:val>
            <c:numRef>
              <c:f>'prop dynamics'!$Z$6:$Z$58</c:f>
              <c:numCache>
                <c:formatCode>0.0%</c:formatCode>
                <c:ptCount val="53"/>
                <c:pt idx="0">
                  <c:v>0.10933232118529765</c:v>
                </c:pt>
                <c:pt idx="1">
                  <c:v>0.11125631575159041</c:v>
                </c:pt>
                <c:pt idx="2">
                  <c:v>0.11179337446575359</c:v>
                </c:pt>
                <c:pt idx="3">
                  <c:v>0.11096839226797199</c:v>
                </c:pt>
                <c:pt idx="4">
                  <c:v>0.10749458237465889</c:v>
                </c:pt>
                <c:pt idx="5">
                  <c:v>0.10376631360206098</c:v>
                </c:pt>
                <c:pt idx="6">
                  <c:v>0.10081586586392231</c:v>
                </c:pt>
                <c:pt idx="7">
                  <c:v>9.9758470515905889E-2</c:v>
                </c:pt>
                <c:pt idx="8">
                  <c:v>0.10016102488738084</c:v>
                </c:pt>
                <c:pt idx="9">
                  <c:v>0.10066185816213136</c:v>
                </c:pt>
                <c:pt idx="10">
                  <c:v>9.6858037950566786E-2</c:v>
                </c:pt>
                <c:pt idx="11">
                  <c:v>9.7997478781140152E-2</c:v>
                </c:pt>
                <c:pt idx="12">
                  <c:v>9.9397036702722E-2</c:v>
                </c:pt>
                <c:pt idx="13">
                  <c:v>0.10057609083591736</c:v>
                </c:pt>
                <c:pt idx="14">
                  <c:v>0.10196989446516627</c:v>
                </c:pt>
                <c:pt idx="15">
                  <c:v>0.10349140529420009</c:v>
                </c:pt>
                <c:pt idx="16">
                  <c:v>0.10559388460364677</c:v>
                </c:pt>
                <c:pt idx="17">
                  <c:v>0.1077437580843713</c:v>
                </c:pt>
                <c:pt idx="18">
                  <c:v>0.11016868087410944</c:v>
                </c:pt>
                <c:pt idx="19">
                  <c:v>0.11306542363563556</c:v>
                </c:pt>
                <c:pt idx="20">
                  <c:v>0.11640799112090429</c:v>
                </c:pt>
                <c:pt idx="21">
                  <c:v>0.1198483515717957</c:v>
                </c:pt>
                <c:pt idx="22">
                  <c:v>0.12296160417365835</c:v>
                </c:pt>
                <c:pt idx="23">
                  <c:v>0.12854620115643831</c:v>
                </c:pt>
                <c:pt idx="24">
                  <c:v>0.13234889175576003</c:v>
                </c:pt>
                <c:pt idx="25">
                  <c:v>0.13605952367998111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48-4654-BC5D-0C69070E74EC}"/>
            </c:ext>
          </c:extLst>
        </c:ser>
        <c:ser>
          <c:idx val="1"/>
          <c:order val="1"/>
          <c:tx>
            <c:strRef>
              <c:f>'prop dynamics'!$U$5</c:f>
              <c:strCache>
                <c:ptCount val="1"/>
                <c:pt idx="0">
                  <c:v>Прогноз ЕНПФ</c:v>
                </c:pt>
              </c:strCache>
            </c:strRef>
          </c:tx>
          <c:spPr>
            <a:ln w="19050" cap="rnd">
              <a:solidFill>
                <a:srgbClr val="00864F"/>
              </a:solidFill>
              <a:round/>
            </a:ln>
            <a:effectLst/>
          </c:spPr>
          <c:marker>
            <c:symbol val="none"/>
          </c:marker>
          <c:cat>
            <c:numRef>
              <c:f>'prop dynamics'!$A$6:$A$58</c:f>
              <c:numCache>
                <c:formatCode>General</c:formatCode>
                <c:ptCount val="5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  <c:pt idx="27">
                  <c:v>2025</c:v>
                </c:pt>
                <c:pt idx="28">
                  <c:v>2026</c:v>
                </c:pt>
                <c:pt idx="29">
                  <c:v>2027</c:v>
                </c:pt>
                <c:pt idx="30">
                  <c:v>2028</c:v>
                </c:pt>
                <c:pt idx="31">
                  <c:v>2029</c:v>
                </c:pt>
                <c:pt idx="32">
                  <c:v>2030</c:v>
                </c:pt>
                <c:pt idx="33">
                  <c:v>2031</c:v>
                </c:pt>
                <c:pt idx="34">
                  <c:v>2032</c:v>
                </c:pt>
                <c:pt idx="35">
                  <c:v>2033</c:v>
                </c:pt>
                <c:pt idx="36">
                  <c:v>2034</c:v>
                </c:pt>
                <c:pt idx="37">
                  <c:v>2035</c:v>
                </c:pt>
                <c:pt idx="38">
                  <c:v>2036</c:v>
                </c:pt>
                <c:pt idx="39">
                  <c:v>2037</c:v>
                </c:pt>
                <c:pt idx="40">
                  <c:v>2038</c:v>
                </c:pt>
                <c:pt idx="41">
                  <c:v>2039</c:v>
                </c:pt>
                <c:pt idx="42">
                  <c:v>2040</c:v>
                </c:pt>
                <c:pt idx="43">
                  <c:v>2041</c:v>
                </c:pt>
                <c:pt idx="44">
                  <c:v>2042</c:v>
                </c:pt>
                <c:pt idx="45">
                  <c:v>2043</c:v>
                </c:pt>
                <c:pt idx="46">
                  <c:v>2044</c:v>
                </c:pt>
                <c:pt idx="47">
                  <c:v>2045</c:v>
                </c:pt>
                <c:pt idx="48">
                  <c:v>2046</c:v>
                </c:pt>
                <c:pt idx="49">
                  <c:v>2047</c:v>
                </c:pt>
                <c:pt idx="50">
                  <c:v>2048</c:v>
                </c:pt>
                <c:pt idx="51">
                  <c:v>2049</c:v>
                </c:pt>
                <c:pt idx="52">
                  <c:v>2050</c:v>
                </c:pt>
              </c:numCache>
            </c:numRef>
          </c:cat>
          <c:val>
            <c:numRef>
              <c:f>'prop dynamics'!$AA$6:$AA$58</c:f>
              <c:numCache>
                <c:formatCode>General</c:formatCode>
                <c:ptCount val="53"/>
                <c:pt idx="25" formatCode="0.0%">
                  <c:v>0.13605952367998111</c:v>
                </c:pt>
                <c:pt idx="26" formatCode="0.0%">
                  <c:v>0.13707122944746533</c:v>
                </c:pt>
                <c:pt idx="27" formatCode="0.0%">
                  <c:v>0.13796828649011214</c:v>
                </c:pt>
                <c:pt idx="28" formatCode="0.0%">
                  <c:v>0.13892946055192346</c:v>
                </c:pt>
                <c:pt idx="29" formatCode="0.0%">
                  <c:v>0.1396973640826808</c:v>
                </c:pt>
                <c:pt idx="30" formatCode="0.0%">
                  <c:v>0.1405523703818321</c:v>
                </c:pt>
                <c:pt idx="31" formatCode="0.0%">
                  <c:v>0.14138975416005334</c:v>
                </c:pt>
                <c:pt idx="32" formatCode="0.0%">
                  <c:v>0.14239756575972395</c:v>
                </c:pt>
                <c:pt idx="33" formatCode="0.0%">
                  <c:v>0.14362073584063484</c:v>
                </c:pt>
                <c:pt idx="34" formatCode="0.0%">
                  <c:v>0.14452136512728986</c:v>
                </c:pt>
                <c:pt idx="35" formatCode="0.0%">
                  <c:v>0.14546001513625581</c:v>
                </c:pt>
                <c:pt idx="36" formatCode="0.0%">
                  <c:v>0.14637037230642544</c:v>
                </c:pt>
                <c:pt idx="37" formatCode="0.0%">
                  <c:v>0.14724648542160543</c:v>
                </c:pt>
                <c:pt idx="38" formatCode="0.0%">
                  <c:v>0.1481482008507724</c:v>
                </c:pt>
                <c:pt idx="39" formatCode="0.0%">
                  <c:v>0.14893275411751414</c:v>
                </c:pt>
                <c:pt idx="40" formatCode="0.0%">
                  <c:v>0.1496913325772132</c:v>
                </c:pt>
                <c:pt idx="41" formatCode="0.0%">
                  <c:v>0.15039571032822516</c:v>
                </c:pt>
                <c:pt idx="42" formatCode="0.0%">
                  <c:v>0.15090286723782242</c:v>
                </c:pt>
                <c:pt idx="43" formatCode="0.0%">
                  <c:v>0.15160602825081754</c:v>
                </c:pt>
                <c:pt idx="44" formatCode="0.0%">
                  <c:v>0.15246948783154701</c:v>
                </c:pt>
                <c:pt idx="45" formatCode="0.0%">
                  <c:v>0.15350233520149123</c:v>
                </c:pt>
                <c:pt idx="46" formatCode="0.0%">
                  <c:v>0.15503421410860851</c:v>
                </c:pt>
                <c:pt idx="47" formatCode="0.0%">
                  <c:v>0.15675154008765979</c:v>
                </c:pt>
                <c:pt idx="48" formatCode="0.0%">
                  <c:v>0.15891068807302966</c:v>
                </c:pt>
                <c:pt idx="49" formatCode="0.0%">
                  <c:v>0.16125838593414696</c:v>
                </c:pt>
                <c:pt idx="50" formatCode="0.0%">
                  <c:v>0.1635247732762545</c:v>
                </c:pt>
                <c:pt idx="51" formatCode="0.0%">
                  <c:v>0.16530792065496516</c:v>
                </c:pt>
                <c:pt idx="52" formatCode="0.0%">
                  <c:v>0.16676890152515031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48-4654-BC5D-0C69070E74EC}"/>
            </c:ext>
          </c:extLst>
        </c:ser>
        <c:ser>
          <c:idx val="2"/>
          <c:order val="2"/>
          <c:tx>
            <c:strRef>
              <c:f>'prop dynamics'!$Y$5</c:f>
              <c:strCache>
                <c:ptCount val="1"/>
                <c:pt idx="0">
                  <c:v>Прогноз ООН</c:v>
                </c:pt>
              </c:strCache>
            </c:strRef>
          </c:tx>
          <c:spPr>
            <a:ln w="19050" cap="rnd">
              <a:solidFill>
                <a:srgbClr val="247BA0"/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'prop dynamics'!$A$6:$A$58</c:f>
              <c:numCache>
                <c:formatCode>General</c:formatCode>
                <c:ptCount val="5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  <c:pt idx="27">
                  <c:v>2025</c:v>
                </c:pt>
                <c:pt idx="28">
                  <c:v>2026</c:v>
                </c:pt>
                <c:pt idx="29">
                  <c:v>2027</c:v>
                </c:pt>
                <c:pt idx="30">
                  <c:v>2028</c:v>
                </c:pt>
                <c:pt idx="31">
                  <c:v>2029</c:v>
                </c:pt>
                <c:pt idx="32">
                  <c:v>2030</c:v>
                </c:pt>
                <c:pt idx="33">
                  <c:v>2031</c:v>
                </c:pt>
                <c:pt idx="34">
                  <c:v>2032</c:v>
                </c:pt>
                <c:pt idx="35">
                  <c:v>2033</c:v>
                </c:pt>
                <c:pt idx="36">
                  <c:v>2034</c:v>
                </c:pt>
                <c:pt idx="37">
                  <c:v>2035</c:v>
                </c:pt>
                <c:pt idx="38">
                  <c:v>2036</c:v>
                </c:pt>
                <c:pt idx="39">
                  <c:v>2037</c:v>
                </c:pt>
                <c:pt idx="40">
                  <c:v>2038</c:v>
                </c:pt>
                <c:pt idx="41">
                  <c:v>2039</c:v>
                </c:pt>
                <c:pt idx="42">
                  <c:v>2040</c:v>
                </c:pt>
                <c:pt idx="43">
                  <c:v>2041</c:v>
                </c:pt>
                <c:pt idx="44">
                  <c:v>2042</c:v>
                </c:pt>
                <c:pt idx="45">
                  <c:v>2043</c:v>
                </c:pt>
                <c:pt idx="46">
                  <c:v>2044</c:v>
                </c:pt>
                <c:pt idx="47">
                  <c:v>2045</c:v>
                </c:pt>
                <c:pt idx="48">
                  <c:v>2046</c:v>
                </c:pt>
                <c:pt idx="49">
                  <c:v>2047</c:v>
                </c:pt>
                <c:pt idx="50">
                  <c:v>2048</c:v>
                </c:pt>
                <c:pt idx="51">
                  <c:v>2049</c:v>
                </c:pt>
                <c:pt idx="52">
                  <c:v>2050</c:v>
                </c:pt>
              </c:numCache>
            </c:numRef>
          </c:cat>
          <c:val>
            <c:numRef>
              <c:f>'prop dynamics'!$AE$6:$AE$58</c:f>
              <c:numCache>
                <c:formatCode>General</c:formatCode>
                <c:ptCount val="53"/>
                <c:pt idx="25" formatCode="0.0%">
                  <c:v>0.13605952367998111</c:v>
                </c:pt>
                <c:pt idx="26" formatCode="0.0%">
                  <c:v>0.1318269583725121</c:v>
                </c:pt>
                <c:pt idx="27" formatCode="0.0%">
                  <c:v>0.1349618082268858</c:v>
                </c:pt>
                <c:pt idx="28" formatCode="0.0%">
                  <c:v>0.13788415711794544</c:v>
                </c:pt>
                <c:pt idx="29" formatCode="0.0%">
                  <c:v>0.14058759223100839</c:v>
                </c:pt>
                <c:pt idx="30" formatCode="0.0%">
                  <c:v>0.14309609504444243</c:v>
                </c:pt>
                <c:pt idx="31" formatCode="0.0%">
                  <c:v>0.14547435867352423</c:v>
                </c:pt>
                <c:pt idx="32" formatCode="0.0%">
                  <c:v>0.14777365701183978</c:v>
                </c:pt>
                <c:pt idx="33" formatCode="0.0%">
                  <c:v>0.15003359421375104</c:v>
                </c:pt>
                <c:pt idx="34" formatCode="0.0%">
                  <c:v>0.15225584973318071</c:v>
                </c:pt>
                <c:pt idx="35" formatCode="0.0%">
                  <c:v>0.1544274001822448</c:v>
                </c:pt>
                <c:pt idx="36" formatCode="0.0%">
                  <c:v>0.15654738049198605</c:v>
                </c:pt>
                <c:pt idx="37" formatCode="0.0%">
                  <c:v>0.15859657761995799</c:v>
                </c:pt>
                <c:pt idx="38" formatCode="0.0%">
                  <c:v>0.16054774737425473</c:v>
                </c:pt>
                <c:pt idx="39" formatCode="0.0%">
                  <c:v>0.16239513277963027</c:v>
                </c:pt>
                <c:pt idx="40" formatCode="0.0%">
                  <c:v>0.16415641098350284</c:v>
                </c:pt>
                <c:pt idx="41" formatCode="0.0%">
                  <c:v>0.16586994091569432</c:v>
                </c:pt>
                <c:pt idx="42" formatCode="0.0%">
                  <c:v>0.16757915738400683</c:v>
                </c:pt>
                <c:pt idx="43" formatCode="0.0%">
                  <c:v>0.16933507674887696</c:v>
                </c:pt>
                <c:pt idx="44" formatCode="0.0%">
                  <c:v>0.17117832719280612</c:v>
                </c:pt>
                <c:pt idx="45" formatCode="0.0%">
                  <c:v>0.1731373996041381</c:v>
                </c:pt>
                <c:pt idx="46" formatCode="0.0%">
                  <c:v>0.17526219920382849</c:v>
                </c:pt>
                <c:pt idx="47" formatCode="0.0%">
                  <c:v>0.17757534458714774</c:v>
                </c:pt>
                <c:pt idx="48" formatCode="0.0%">
                  <c:v>0.18006914358110898</c:v>
                </c:pt>
                <c:pt idx="49" formatCode="0.0%">
                  <c:v>0.18268214262209104</c:v>
                </c:pt>
                <c:pt idx="50" formatCode="0.0%">
                  <c:v>0.18532078183341999</c:v>
                </c:pt>
                <c:pt idx="51" formatCode="0.0%">
                  <c:v>0.1879161373211998</c:v>
                </c:pt>
                <c:pt idx="52" formatCode="0.0%">
                  <c:v>0.19035508459717815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B48-4654-BC5D-0C69070E74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71628688"/>
        <c:axId val="1271617040"/>
      </c:lineChart>
      <c:catAx>
        <c:axId val="1271628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271617040"/>
        <c:crosses val="autoZero"/>
        <c:auto val="1"/>
        <c:lblAlgn val="ctr"/>
        <c:lblOffset val="100"/>
        <c:tickMarkSkip val="5"/>
        <c:noMultiLvlLbl val="0"/>
      </c:catAx>
      <c:valAx>
        <c:axId val="1271617040"/>
        <c:scaling>
          <c:orientation val="minMax"/>
          <c:min val="8.0000000000000016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27162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0758177725951969E-2"/>
          <c:y val="0.91493609650328622"/>
          <c:w val="0.899999913803878"/>
          <c:h val="7.47441052627042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725614216255766E-2"/>
          <c:y val="0.19736106952364343"/>
          <c:w val="0.90048750053784266"/>
          <c:h val="2.5940489156364856E-2"/>
        </c:manualLayout>
      </c:layout>
      <c:lineChart>
        <c:grouping val="standard"/>
        <c:varyColors val="0"/>
        <c:ser>
          <c:idx val="0"/>
          <c:order val="0"/>
          <c:tx>
            <c:strRef>
              <c:f>'2050'!$E$25</c:f>
              <c:strCache>
                <c:ptCount val="1"/>
                <c:pt idx="0">
                  <c:v>1 – 1.5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00864F"/>
              </a:solidFill>
              <a:ln w="9525">
                <a:noFill/>
              </a:ln>
              <a:effectLst/>
            </c:spPr>
          </c:marker>
          <c:cat>
            <c:numRef>
              <c:f>'2050'!$F$25:$G$25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cat>
          <c:val>
            <c:numRef>
              <c:f>'2050'!$F$25:$G$25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3F-4D4B-9FEB-CEDB878537AF}"/>
            </c:ext>
          </c:extLst>
        </c:ser>
        <c:ser>
          <c:idx val="1"/>
          <c:order val="1"/>
          <c:tx>
            <c:strRef>
              <c:f>'2050'!$E$26</c:f>
              <c:strCache>
                <c:ptCount val="1"/>
                <c:pt idx="0">
                  <c:v>1.5 – 2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208B44"/>
              </a:solidFill>
              <a:ln w="9525">
                <a:noFill/>
              </a:ln>
              <a:effectLst/>
            </c:spPr>
          </c:marker>
          <c:cat>
            <c:numRef>
              <c:f>'2050'!$F$25:$G$25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cat>
          <c:val>
            <c:numRef>
              <c:f>'2050'!$F$26:$G$26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3F-4D4B-9FEB-CEDB878537AF}"/>
            </c:ext>
          </c:extLst>
        </c:ser>
        <c:ser>
          <c:idx val="2"/>
          <c:order val="2"/>
          <c:tx>
            <c:strRef>
              <c:f>'2050'!$E$27</c:f>
              <c:strCache>
                <c:ptCount val="1"/>
                <c:pt idx="0">
                  <c:v>2 – 2.5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3D9038"/>
              </a:solidFill>
              <a:ln w="9525">
                <a:noFill/>
              </a:ln>
              <a:effectLst/>
            </c:spPr>
          </c:marker>
          <c:cat>
            <c:numRef>
              <c:f>'2050'!$F$25:$G$25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cat>
          <c:val>
            <c:numRef>
              <c:f>'2050'!$F$27:$G$27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A3F-4D4B-9FEB-CEDB878537AF}"/>
            </c:ext>
          </c:extLst>
        </c:ser>
        <c:ser>
          <c:idx val="3"/>
          <c:order val="3"/>
          <c:tx>
            <c:strRef>
              <c:f>'2050'!$E$28</c:f>
              <c:strCache>
                <c:ptCount val="1"/>
                <c:pt idx="0">
                  <c:v>2.5 – 3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5D962C"/>
              </a:solidFill>
              <a:ln w="9525">
                <a:noFill/>
              </a:ln>
              <a:effectLst/>
            </c:spPr>
          </c:marker>
          <c:cat>
            <c:numRef>
              <c:f>'2050'!$F$25:$G$25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cat>
          <c:val>
            <c:numRef>
              <c:f>'2050'!$F$28:$G$28</c:f>
              <c:numCache>
                <c:formatCode>General</c:formatCode>
                <c:ptCount val="2"/>
                <c:pt idx="0">
                  <c:v>4</c:v>
                </c:pt>
                <c:pt idx="1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A3F-4D4B-9FEB-CEDB878537AF}"/>
            </c:ext>
          </c:extLst>
        </c:ser>
        <c:ser>
          <c:idx val="4"/>
          <c:order val="4"/>
          <c:tx>
            <c:strRef>
              <c:f>'2050'!$E$29</c:f>
              <c:strCache>
                <c:ptCount val="1"/>
                <c:pt idx="0">
                  <c:v>3 – 3.5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7D9B22"/>
              </a:solidFill>
              <a:ln w="9525">
                <a:noFill/>
              </a:ln>
              <a:effectLst/>
            </c:spPr>
          </c:marker>
          <c:cat>
            <c:numRef>
              <c:f>'2050'!$F$25:$G$25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cat>
          <c:val>
            <c:numRef>
              <c:f>'2050'!$F$29:$G$29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A3F-4D4B-9FEB-CEDB878537AF}"/>
            </c:ext>
          </c:extLst>
        </c:ser>
        <c:ser>
          <c:idx val="5"/>
          <c:order val="5"/>
          <c:tx>
            <c:strRef>
              <c:f>'2050'!$E$30</c:f>
              <c:strCache>
                <c:ptCount val="1"/>
                <c:pt idx="0">
                  <c:v>3.5 – 4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9CA015"/>
              </a:solidFill>
              <a:ln w="9525">
                <a:noFill/>
              </a:ln>
              <a:effectLst/>
            </c:spPr>
          </c:marker>
          <c:cat>
            <c:numRef>
              <c:f>'2050'!$F$25:$G$25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cat>
          <c:val>
            <c:numRef>
              <c:f>'2050'!$F$30:$G$30</c:f>
              <c:numCache>
                <c:formatCode>General</c:formatCode>
                <c:ptCount val="2"/>
                <c:pt idx="0">
                  <c:v>6</c:v>
                </c:pt>
                <c:pt idx="1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A3F-4D4B-9FEB-CEDB878537AF}"/>
            </c:ext>
          </c:extLst>
        </c:ser>
        <c:ser>
          <c:idx val="6"/>
          <c:order val="6"/>
          <c:tx>
            <c:strRef>
              <c:f>'2050'!$E$31</c:f>
              <c:strCache>
                <c:ptCount val="1"/>
                <c:pt idx="0">
                  <c:v>4 – 4.5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BBA508"/>
              </a:solidFill>
              <a:ln w="9525">
                <a:noFill/>
              </a:ln>
              <a:effectLst/>
            </c:spPr>
          </c:marker>
          <c:cat>
            <c:numRef>
              <c:f>'2050'!$F$25:$G$25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cat>
          <c:val>
            <c:numRef>
              <c:f>'2050'!$F$31:$G$31</c:f>
              <c:numCache>
                <c:formatCode>General</c:formatCode>
                <c:ptCount val="2"/>
                <c:pt idx="0">
                  <c:v>7</c:v>
                </c:pt>
                <c:pt idx="1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A3F-4D4B-9FEB-CEDB878537AF}"/>
            </c:ext>
          </c:extLst>
        </c:ser>
        <c:ser>
          <c:idx val="7"/>
          <c:order val="7"/>
          <c:tx>
            <c:strRef>
              <c:f>'2050'!$E$32</c:f>
              <c:strCache>
                <c:ptCount val="1"/>
                <c:pt idx="0">
                  <c:v>4.5 – 5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DAAA00"/>
              </a:solidFill>
              <a:ln w="9525">
                <a:noFill/>
              </a:ln>
              <a:effectLst/>
            </c:spPr>
          </c:marker>
          <c:cat>
            <c:numRef>
              <c:f>'2050'!$F$25:$G$25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cat>
          <c:val>
            <c:numRef>
              <c:f>'2050'!$F$32:$G$32</c:f>
              <c:numCache>
                <c:formatCode>General</c:formatCode>
                <c:ptCount val="2"/>
                <c:pt idx="0">
                  <c:v>8</c:v>
                </c:pt>
                <c:pt idx="1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A3F-4D4B-9FEB-CEDB878537AF}"/>
            </c:ext>
          </c:extLst>
        </c:ser>
        <c:ser>
          <c:idx val="8"/>
          <c:order val="8"/>
          <c:tx>
            <c:strRef>
              <c:f>'2050'!$E$33</c:f>
              <c:strCache>
                <c:ptCount val="1"/>
                <c:pt idx="0">
                  <c:v>5 – 6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DD9B07"/>
              </a:solidFill>
              <a:ln w="9525">
                <a:noFill/>
              </a:ln>
              <a:effectLst/>
            </c:spPr>
          </c:marker>
          <c:cat>
            <c:numRef>
              <c:f>'2050'!$F$25:$G$25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cat>
          <c:val>
            <c:numRef>
              <c:f>'2050'!$F$33:$G$33</c:f>
              <c:numCache>
                <c:formatCode>General</c:formatCode>
                <c:ptCount val="2"/>
                <c:pt idx="0">
                  <c:v>9</c:v>
                </c:pt>
                <c:pt idx="1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A3F-4D4B-9FEB-CEDB878537AF}"/>
            </c:ext>
          </c:extLst>
        </c:ser>
        <c:ser>
          <c:idx val="9"/>
          <c:order val="9"/>
          <c:tx>
            <c:strRef>
              <c:f>'2050'!$E$34</c:f>
              <c:strCache>
                <c:ptCount val="1"/>
                <c:pt idx="0">
                  <c:v>6 – 7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E08B0E"/>
              </a:solidFill>
              <a:ln w="9525">
                <a:noFill/>
              </a:ln>
              <a:effectLst/>
            </c:spPr>
          </c:marker>
          <c:cat>
            <c:numRef>
              <c:f>'2050'!$F$25:$G$25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cat>
          <c:val>
            <c:numRef>
              <c:f>'2050'!$F$34:$G$34</c:f>
              <c:numCache>
                <c:formatCode>General</c:formatCode>
                <c:ptCount val="2"/>
                <c:pt idx="0">
                  <c:v>10</c:v>
                </c:pt>
                <c:pt idx="1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A3F-4D4B-9FEB-CEDB878537AF}"/>
            </c:ext>
          </c:extLst>
        </c:ser>
        <c:ser>
          <c:idx val="10"/>
          <c:order val="10"/>
          <c:tx>
            <c:strRef>
              <c:f>'2050'!$E$35</c:f>
              <c:strCache>
                <c:ptCount val="1"/>
                <c:pt idx="0">
                  <c:v>7 – 8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E37C17"/>
              </a:solidFill>
              <a:ln w="9525">
                <a:noFill/>
              </a:ln>
              <a:effectLst/>
            </c:spPr>
          </c:marker>
          <c:cat>
            <c:numRef>
              <c:f>'2050'!$F$25:$G$25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cat>
          <c:val>
            <c:numRef>
              <c:f>'2050'!$F$35:$G$35</c:f>
              <c:numCache>
                <c:formatCode>General</c:formatCode>
                <c:ptCount val="2"/>
                <c:pt idx="0">
                  <c:v>11</c:v>
                </c:pt>
                <c:pt idx="1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DA3F-4D4B-9FEB-CEDB878537AF}"/>
            </c:ext>
          </c:extLst>
        </c:ser>
        <c:ser>
          <c:idx val="11"/>
          <c:order val="11"/>
          <c:tx>
            <c:strRef>
              <c:f>'2050'!$E$36</c:f>
              <c:strCache>
                <c:ptCount val="1"/>
                <c:pt idx="0">
                  <c:v>8 – 9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E76C1F"/>
              </a:solidFill>
              <a:ln w="9525">
                <a:noFill/>
              </a:ln>
              <a:effectLst/>
            </c:spPr>
          </c:marker>
          <c:cat>
            <c:numRef>
              <c:f>'2050'!$F$25:$G$25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cat>
          <c:val>
            <c:numRef>
              <c:f>'2050'!$F$36:$G$36</c:f>
              <c:numCache>
                <c:formatCode>General</c:formatCode>
                <c:ptCount val="2"/>
                <c:pt idx="0">
                  <c:v>12</c:v>
                </c:pt>
                <c:pt idx="1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A3F-4D4B-9FEB-CEDB878537AF}"/>
            </c:ext>
          </c:extLst>
        </c:ser>
        <c:ser>
          <c:idx val="12"/>
          <c:order val="12"/>
          <c:tx>
            <c:strRef>
              <c:f>'2050'!$E$37</c:f>
              <c:strCache>
                <c:ptCount val="1"/>
                <c:pt idx="0">
                  <c:v>9 – 10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E95D27"/>
              </a:solidFill>
              <a:ln w="9525">
                <a:noFill/>
              </a:ln>
              <a:effectLst/>
            </c:spPr>
          </c:marker>
          <c:cat>
            <c:numRef>
              <c:f>'2050'!$F$25:$G$25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cat>
          <c:val>
            <c:numRef>
              <c:f>'2050'!$F$37:$G$37</c:f>
              <c:numCache>
                <c:formatCode>General</c:formatCode>
                <c:ptCount val="2"/>
                <c:pt idx="0">
                  <c:v>13</c:v>
                </c:pt>
                <c:pt idx="1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DA3F-4D4B-9FEB-CEDB878537AF}"/>
            </c:ext>
          </c:extLst>
        </c:ser>
        <c:ser>
          <c:idx val="13"/>
          <c:order val="13"/>
          <c:tx>
            <c:strRef>
              <c:f>'2050'!$E$38</c:f>
              <c:strCache>
                <c:ptCount val="1"/>
                <c:pt idx="0">
                  <c:v>10 – 15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EC4D2E"/>
              </a:solidFill>
              <a:ln w="9525">
                <a:noFill/>
              </a:ln>
              <a:effectLst/>
            </c:spPr>
          </c:marker>
          <c:cat>
            <c:numRef>
              <c:f>'2050'!$F$25:$G$25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cat>
          <c:val>
            <c:numRef>
              <c:f>'2050'!$F$38:$G$38</c:f>
              <c:numCache>
                <c:formatCode>General</c:formatCode>
                <c:ptCount val="2"/>
                <c:pt idx="0">
                  <c:v>14</c:v>
                </c:pt>
                <c:pt idx="1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DA3F-4D4B-9FEB-CEDB878537AF}"/>
            </c:ext>
          </c:extLst>
        </c:ser>
        <c:ser>
          <c:idx val="14"/>
          <c:order val="14"/>
          <c:tx>
            <c:strRef>
              <c:f>'2050'!$E$39</c:f>
              <c:strCache>
                <c:ptCount val="1"/>
                <c:pt idx="0">
                  <c:v>15 – 20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EF3E35"/>
              </a:solidFill>
              <a:ln w="9525">
                <a:noFill/>
              </a:ln>
              <a:effectLst/>
            </c:spPr>
          </c:marker>
          <c:cat>
            <c:numRef>
              <c:f>'2050'!$F$25:$G$25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cat>
          <c:val>
            <c:numRef>
              <c:f>'2050'!$F$39:$G$39</c:f>
              <c:numCache>
                <c:formatCode>General</c:formatCode>
                <c:ptCount val="2"/>
                <c:pt idx="0">
                  <c:v>15</c:v>
                </c:pt>
                <c:pt idx="1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DA3F-4D4B-9FEB-CEDB878537AF}"/>
            </c:ext>
          </c:extLst>
        </c:ser>
        <c:ser>
          <c:idx val="15"/>
          <c:order val="15"/>
          <c:tx>
            <c:strRef>
              <c:f>'2050'!$E$40</c:f>
              <c:strCache>
                <c:ptCount val="1"/>
                <c:pt idx="0">
                  <c:v>20+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EF3E35"/>
              </a:solidFill>
              <a:ln w="9525">
                <a:noFill/>
              </a:ln>
              <a:effectLst/>
            </c:spPr>
          </c:marker>
          <c:cat>
            <c:numRef>
              <c:f>'2050'!$F$25:$G$25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cat>
          <c:val>
            <c:numRef>
              <c:f>'2050'!$F$40:$G$40</c:f>
              <c:numCache>
                <c:formatCode>General</c:formatCode>
                <c:ptCount val="2"/>
                <c:pt idx="0">
                  <c:v>16</c:v>
                </c:pt>
                <c:pt idx="1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DA3F-4D4B-9FEB-CEDB87853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520368"/>
        <c:axId val="1617166352"/>
      </c:lineChart>
      <c:catAx>
        <c:axId val="83520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17166352"/>
        <c:crosses val="autoZero"/>
        <c:auto val="1"/>
        <c:lblAlgn val="ctr"/>
        <c:lblOffset val="100"/>
        <c:noMultiLvlLbl val="0"/>
      </c:catAx>
      <c:valAx>
        <c:axId val="16171663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352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899094044779678E-2"/>
          <c:y val="0.75747325593321901"/>
          <c:w val="0.94610538827874735"/>
          <c:h val="0.192380467364992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489E4-F162-4748-95BC-9FE79340DD8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088A3-F58E-4C7E-9828-0544C479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950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8112D2-BF49-419E-8936-5485E91565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912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CFA2-E549-445D-9CF8-F01CD3E285BC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2037-E9BA-4209-A069-12C2AB84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557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CFA2-E549-445D-9CF8-F01CD3E285BC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2037-E9BA-4209-A069-12C2AB84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35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CFA2-E549-445D-9CF8-F01CD3E285BC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2037-E9BA-4209-A069-12C2AB84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50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CFA2-E549-445D-9CF8-F01CD3E285BC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2037-E9BA-4209-A069-12C2AB84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43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CFA2-E549-445D-9CF8-F01CD3E285BC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2037-E9BA-4209-A069-12C2AB84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08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CFA2-E549-445D-9CF8-F01CD3E285BC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2037-E9BA-4209-A069-12C2AB84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01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CFA2-E549-445D-9CF8-F01CD3E285BC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2037-E9BA-4209-A069-12C2AB84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504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CFA2-E549-445D-9CF8-F01CD3E285BC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2037-E9BA-4209-A069-12C2AB84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7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CFA2-E549-445D-9CF8-F01CD3E285BC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2037-E9BA-4209-A069-12C2AB84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1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CFA2-E549-445D-9CF8-F01CD3E285BC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2037-E9BA-4209-A069-12C2AB84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8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CFA2-E549-445D-9CF8-F01CD3E285BC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2037-E9BA-4209-A069-12C2AB84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008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ACFA2-E549-445D-9CF8-F01CD3E285BC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12037-E9BA-4209-A069-12C2AB84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0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hyperlink" Target="http://www.stat.gov.kz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3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7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3563"/>
            <a:ext cx="12192002" cy="1257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152" y="254311"/>
            <a:ext cx="1265332" cy="35997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93437" y="6284340"/>
            <a:ext cx="9959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Источник: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hlinkClick r:id="rId4"/>
              </a:rPr>
              <a:t>www.stat.gov.kz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		* По сравнению с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01.01.2023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704118" y="4246617"/>
            <a:ext cx="5383861" cy="2037308"/>
            <a:chOff x="712292" y="911839"/>
            <a:chExt cx="5021244" cy="2037308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712292" y="911839"/>
              <a:ext cx="5021244" cy="2037308"/>
            </a:xfrm>
            <a:prstGeom prst="rect">
              <a:avLst/>
            </a:prstGeom>
            <a:solidFill>
              <a:srgbClr val="EAE1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447675" marR="0" lvl="0" indent="-26670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Численность населения: </a:t>
              </a:r>
              <a:r>
                <a:rPr kumimoji="0" lang="ru-RU" alt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20 033 842 </a:t>
              </a:r>
              <a:r>
                <a:rPr kumimoji="0" lang="ru-RU" altLang="ru-RU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чел. (    1,35%)*</a:t>
              </a:r>
            </a:p>
            <a:p>
              <a:pPr marL="447675" marR="0" lvl="0" indent="-26670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Доля населения по возрастным группам:</a:t>
              </a:r>
            </a:p>
            <a:p>
              <a:pPr marL="447675" marR="0" lvl="0" indent="-26670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2333625" algn="l"/>
                  <a:tab pos="3857625" algn="l"/>
                </a:tabLst>
                <a:defRPr/>
              </a:pPr>
              <a:r>
                <a:rPr kumimoji="0" lang="ru-RU" altLang="ru-RU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до 25 лет: </a:t>
              </a:r>
              <a:r>
                <a:rPr kumimoji="0" lang="en-US" altLang="ru-RU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	</a:t>
              </a:r>
              <a:r>
                <a:rPr kumimoji="0" lang="ru-RU" altLang="ru-RU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8 </a:t>
              </a:r>
              <a:r>
                <a:rPr kumimoji="0" lang="ru-RU" alt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538 517 </a:t>
              </a:r>
              <a:r>
                <a:rPr kumimoji="0" lang="ru-RU" altLang="ru-RU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чел. 	(</a:t>
              </a:r>
              <a:r>
                <a:rPr kumimoji="0" lang="ru-RU" alt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42,6%;     0,2 </a:t>
              </a:r>
              <a:r>
                <a:rPr kumimoji="0" lang="ru-RU" altLang="ru-RU" sz="13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пп</a:t>
              </a:r>
              <a:r>
                <a:rPr kumimoji="0" lang="ru-RU" alt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)</a:t>
              </a:r>
              <a:endPara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  <a:p>
              <a:pPr marL="447675" marR="0" lvl="0" indent="-26670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2333625" algn="l"/>
                  <a:tab pos="3857625" algn="l"/>
                </a:tabLst>
                <a:defRPr/>
              </a:pPr>
              <a:r>
                <a:rPr kumimoji="0" lang="ru-RU" alt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с 25 до </a:t>
              </a:r>
              <a:r>
                <a:rPr kumimoji="0" lang="ru-RU" altLang="ru-RU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65 лет: </a:t>
              </a:r>
              <a:r>
                <a:rPr kumimoji="0" lang="en-US" altLang="ru-RU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	</a:t>
              </a:r>
              <a:r>
                <a:rPr kumimoji="0" lang="ru-RU" altLang="ru-RU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9 </a:t>
              </a:r>
              <a:r>
                <a:rPr kumimoji="0" lang="ru-RU" alt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723 416 </a:t>
              </a:r>
              <a:r>
                <a:rPr kumimoji="0" lang="ru-RU" altLang="ru-RU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чел. 	(</a:t>
              </a:r>
              <a:r>
                <a:rPr kumimoji="0" lang="ru-RU" alt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48,5%;     0,6 </a:t>
              </a:r>
              <a:r>
                <a:rPr kumimoji="0" lang="ru-RU" altLang="ru-RU" sz="13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пп</a:t>
              </a:r>
              <a:r>
                <a:rPr kumimoji="0" lang="ru-RU" alt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)</a:t>
              </a:r>
              <a:endPara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  <a:p>
              <a:pPr marL="447675" marR="0" lvl="0" indent="-26670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2333625" algn="l"/>
                  <a:tab pos="3857625" algn="l"/>
                </a:tabLst>
                <a:defRPr/>
              </a:pPr>
              <a:r>
                <a:rPr kumimoji="0" lang="ru-RU" alt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65 лет и старше: </a:t>
              </a:r>
              <a:r>
                <a:rPr kumimoji="0" lang="en-US" altLang="ru-RU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	</a:t>
              </a:r>
              <a:r>
                <a:rPr kumimoji="0" lang="ru-RU" altLang="ru-RU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1 </a:t>
              </a:r>
              <a:r>
                <a:rPr kumimoji="0" lang="ru-RU" alt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771 909 </a:t>
              </a:r>
              <a:r>
                <a:rPr kumimoji="0" lang="ru-RU" altLang="ru-RU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чел. 	(</a:t>
              </a:r>
              <a:r>
                <a:rPr kumimoji="0" lang="ru-RU" alt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8,9%;     0,4 </a:t>
              </a:r>
              <a:r>
                <a:rPr kumimoji="0" lang="ru-RU" altLang="ru-RU" sz="13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пп</a:t>
              </a:r>
              <a:r>
                <a:rPr kumimoji="0" lang="ru-RU" alt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)</a:t>
              </a:r>
              <a:endPara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  <a:p>
              <a:pPr marL="447675" marR="0" lvl="0" indent="-26670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Ожидаемая продолжительность жизни при рождении:</a:t>
              </a:r>
            </a:p>
            <a:p>
              <a:pPr marL="447675" marR="0" lvl="0" indent="-26670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altLang="ru-RU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Все население: </a:t>
              </a:r>
              <a:r>
                <a:rPr kumimoji="0" lang="en-US" altLang="ru-RU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	</a:t>
              </a:r>
              <a:r>
                <a:rPr kumimoji="0" lang="ru-RU" altLang="ru-RU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	</a:t>
              </a:r>
              <a:r>
                <a:rPr kumimoji="0" lang="ru-RU" alt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75,09 </a:t>
              </a:r>
              <a:r>
                <a:rPr kumimoji="0" lang="ru-RU" altLang="ru-RU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лет	     (     </a:t>
              </a:r>
              <a:r>
                <a:rPr kumimoji="0" lang="ru-RU" alt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0,65 </a:t>
              </a:r>
              <a:r>
                <a:rPr kumimoji="0" lang="ru-RU" altLang="ru-RU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года)</a:t>
              </a:r>
            </a:p>
            <a:p>
              <a:pPr marL="447675" marR="0" lvl="0" indent="-26670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altLang="ru-RU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Мужчины: </a:t>
              </a:r>
              <a:r>
                <a:rPr kumimoji="0" lang="en-US" altLang="ru-RU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		</a:t>
              </a:r>
              <a:r>
                <a:rPr kumimoji="0" lang="ru-RU" alt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70,99 </a:t>
              </a:r>
              <a:r>
                <a:rPr kumimoji="0" lang="ru-RU" altLang="ru-RU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лет	     (     </a:t>
              </a:r>
              <a:r>
                <a:rPr kumimoji="0" lang="ru-RU" alt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0,73 </a:t>
              </a:r>
              <a:r>
                <a:rPr kumimoji="0" lang="ru-RU" altLang="ru-RU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года)</a:t>
              </a:r>
            </a:p>
            <a:p>
              <a:pPr marL="447675" marR="0" lvl="0" indent="-26670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altLang="ru-RU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Женщины: </a:t>
              </a:r>
              <a:r>
                <a:rPr kumimoji="0" lang="en-US" altLang="ru-RU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		</a:t>
              </a:r>
              <a:r>
                <a:rPr kumimoji="0" lang="ru-RU" alt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79,06 </a:t>
              </a:r>
              <a:r>
                <a:rPr kumimoji="0" lang="ru-RU" altLang="ru-RU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лет	     (     </a:t>
              </a:r>
              <a:r>
                <a:rPr kumimoji="0" lang="ru-RU" alt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0,65 </a:t>
              </a:r>
              <a:r>
                <a:rPr kumimoji="0" lang="ru-RU" altLang="ru-RU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года)</a:t>
              </a:r>
            </a:p>
          </p:txBody>
        </p:sp>
        <p:sp>
          <p:nvSpPr>
            <p:cNvPr id="32" name="Равнобедренный треугольник 31"/>
            <p:cNvSpPr/>
            <p:nvPr/>
          </p:nvSpPr>
          <p:spPr>
            <a:xfrm>
              <a:off x="4949383" y="1467635"/>
              <a:ext cx="102518" cy="83298"/>
            </a:xfrm>
            <a:prstGeom prst="triangle">
              <a:avLst/>
            </a:prstGeom>
            <a:solidFill>
              <a:srgbClr val="1F895D"/>
            </a:solidFill>
            <a:ln>
              <a:solidFill>
                <a:srgbClr val="1F89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Равнобедренный треугольник 33"/>
            <p:cNvSpPr/>
            <p:nvPr/>
          </p:nvSpPr>
          <p:spPr>
            <a:xfrm>
              <a:off x="4048581" y="1030326"/>
              <a:ext cx="102518" cy="83298"/>
            </a:xfrm>
            <a:prstGeom prst="triangle">
              <a:avLst/>
            </a:prstGeom>
            <a:solidFill>
              <a:srgbClr val="1F895D"/>
            </a:solidFill>
            <a:ln>
              <a:solidFill>
                <a:srgbClr val="1F89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9" name="Объект 4"/>
          <p:cNvSpPr txBox="1">
            <a:spLocks/>
          </p:cNvSpPr>
          <p:nvPr/>
        </p:nvSpPr>
        <p:spPr>
          <a:xfrm>
            <a:off x="6260757" y="660709"/>
            <a:ext cx="5151321" cy="326956"/>
          </a:xfrm>
          <a:prstGeom prst="rect">
            <a:avLst/>
          </a:prstGeom>
          <a:solidFill>
            <a:srgbClr val="01854F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Факт и прогноз численности населения</a:t>
            </a:r>
          </a:p>
        </p:txBody>
      </p:sp>
      <p:sp>
        <p:nvSpPr>
          <p:cNvPr id="41" name="Объект 4"/>
          <p:cNvSpPr txBox="1">
            <a:spLocks/>
          </p:cNvSpPr>
          <p:nvPr/>
        </p:nvSpPr>
        <p:spPr>
          <a:xfrm>
            <a:off x="698249" y="660709"/>
            <a:ext cx="5241585" cy="326956"/>
          </a:xfrm>
          <a:prstGeom prst="rect">
            <a:avLst/>
          </a:prstGeom>
          <a:solidFill>
            <a:srgbClr val="01854F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k-KZ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Половозрастная пирамида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260757" y="4245530"/>
            <a:ext cx="5151321" cy="1964251"/>
          </a:xfrm>
          <a:prstGeom prst="rect">
            <a:avLst/>
          </a:prstGeom>
          <a:solidFill>
            <a:srgbClr val="EAE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0488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Ожидаемая численность населения </a:t>
            </a: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к 2050 году – около 26 млн. чел</a:t>
            </a:r>
            <a:r>
              <a:rPr kumimoji="0" lang="ru-RU" alt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 </a:t>
            </a:r>
            <a:endParaRPr kumimoji="0" lang="en-US" altLang="ru-RU" sz="11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90488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6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90488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Согласно расчетам ЕНПФ: </a:t>
            </a:r>
            <a:endParaRPr kumimoji="0" lang="ru-RU" altLang="ru-RU" sz="3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90488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(1) </a:t>
            </a: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порядка </a:t>
            </a:r>
            <a:r>
              <a:rPr kumimoji="0" lang="ru-RU" alt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58% </a:t>
            </a: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прогнозируемого роста населения Казахстана с </a:t>
            </a:r>
            <a:r>
              <a:rPr kumimoji="0" lang="ru-RU" alt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2024 </a:t>
            </a: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 2050 года будет достигнуто благодаря «демографическому импульсу»</a:t>
            </a:r>
            <a:r>
              <a:rPr kumimoji="0" lang="ru-RU" alt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или текущей возрастной структуре, т.е. рост населения произойдёт даже если деторождение в стране резко снизится до уровня простого замещения поколений 2,1 (см. красную пунктирную кривую);</a:t>
            </a:r>
          </a:p>
          <a:p>
            <a:pPr marL="90488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(2) оставшиеся </a:t>
            </a:r>
            <a:r>
              <a:rPr kumimoji="0" lang="ru-RU" alt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42% </a:t>
            </a:r>
            <a:r>
              <a:rPr kumimoji="0" lang="ru-RU" alt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прогнозируемого роста обусловлены рождаемостью выше уровня простого замещения и дальнейшим увеличением продолжительности жизни.</a:t>
            </a:r>
            <a:endParaRPr kumimoji="0" lang="ru-RU" alt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9943" y="173553"/>
            <a:ext cx="8667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1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6953"/>
                </a:solidFill>
                <a:effectLst/>
                <a:uLnTx/>
                <a:uFillTx/>
                <a:latin typeface="Segoe UI" panose="020B0502040204020203" pitchFamily="34" charset="0"/>
                <a:ea typeface="Arial KZ" pitchFamily="34" charset="0"/>
                <a:cs typeface="Segoe UI" panose="020B0502040204020203" pitchFamily="34" charset="0"/>
              </a:rPr>
              <a:t>ДЕМОГРАФИЧЕСКАЯ СИТУАЦИЯ в РК на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953"/>
                </a:solidFill>
                <a:effectLst/>
                <a:uLnTx/>
                <a:uFillTx/>
                <a:latin typeface="Segoe UI" panose="020B0502040204020203" pitchFamily="34" charset="0"/>
                <a:ea typeface="Arial KZ" pitchFamily="34" charset="0"/>
                <a:cs typeface="Segoe UI" panose="020B0502040204020203" pitchFamily="34" charset="0"/>
              </a:rPr>
              <a:t>01.01.2024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6953"/>
                </a:solidFill>
                <a:effectLst/>
                <a:uLnTx/>
                <a:uFillTx/>
                <a:latin typeface="Segoe UI" panose="020B0502040204020203" pitchFamily="34" charset="0"/>
                <a:ea typeface="Arial KZ" pitchFamily="34" charset="0"/>
                <a:cs typeface="Segoe UI" panose="020B0502040204020203" pitchFamily="34" charset="0"/>
              </a:rPr>
              <a:t>г.</a:t>
            </a:r>
          </a:p>
        </p:txBody>
      </p:sp>
      <p:sp>
        <p:nvSpPr>
          <p:cNvPr id="23" name="Равнобедренный треугольник 22"/>
          <p:cNvSpPr/>
          <p:nvPr/>
        </p:nvSpPr>
        <p:spPr>
          <a:xfrm flipV="1">
            <a:off x="5223593" y="5016851"/>
            <a:ext cx="106897" cy="83298"/>
          </a:xfrm>
          <a:prstGeom prst="triangle">
            <a:avLst/>
          </a:prstGeom>
          <a:solidFill>
            <a:srgbClr val="F25F5C"/>
          </a:solidFill>
          <a:ln>
            <a:solidFill>
              <a:srgbClr val="F25F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5147504" y="5223331"/>
            <a:ext cx="106897" cy="83298"/>
          </a:xfrm>
          <a:prstGeom prst="triangle">
            <a:avLst/>
          </a:prstGeom>
          <a:solidFill>
            <a:srgbClr val="1F895D"/>
          </a:solidFill>
          <a:ln>
            <a:solidFill>
              <a:srgbClr val="1F89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4788000" y="5659200"/>
            <a:ext cx="106897" cy="83298"/>
          </a:xfrm>
          <a:prstGeom prst="triangle">
            <a:avLst/>
          </a:prstGeom>
          <a:solidFill>
            <a:srgbClr val="1F895D"/>
          </a:solidFill>
          <a:ln>
            <a:solidFill>
              <a:srgbClr val="1F89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4788000" y="5878800"/>
            <a:ext cx="106897" cy="83298"/>
          </a:xfrm>
          <a:prstGeom prst="triangle">
            <a:avLst/>
          </a:prstGeom>
          <a:solidFill>
            <a:srgbClr val="1F895D"/>
          </a:solidFill>
          <a:ln>
            <a:solidFill>
              <a:srgbClr val="1F89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4788000" y="6090932"/>
            <a:ext cx="106897" cy="83298"/>
          </a:xfrm>
          <a:prstGeom prst="triangle">
            <a:avLst/>
          </a:prstGeom>
          <a:solidFill>
            <a:srgbClr val="1F895D"/>
          </a:solidFill>
          <a:ln>
            <a:solidFill>
              <a:srgbClr val="1F89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339200" y="3265200"/>
            <a:ext cx="363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339200" y="2196000"/>
            <a:ext cx="363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254838" y="6174231"/>
            <a:ext cx="5389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Источник: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United Nations, Department of Economic and Social Affairs, Population Division (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2024).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World Population Prospects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2024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128796"/>
              </p:ext>
            </p:extLst>
          </p:nvPr>
        </p:nvGraphicFramePr>
        <p:xfrm>
          <a:off x="6370750" y="1043934"/>
          <a:ext cx="5157241" cy="3181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5" name="Диаграмма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0871245"/>
              </p:ext>
            </p:extLst>
          </p:nvPr>
        </p:nvGraphicFramePr>
        <p:xfrm>
          <a:off x="949234" y="1005991"/>
          <a:ext cx="5079696" cy="3239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6909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Диаграмма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4028587"/>
              </p:ext>
            </p:extLst>
          </p:nvPr>
        </p:nvGraphicFramePr>
        <p:xfrm>
          <a:off x="8496000" y="1313363"/>
          <a:ext cx="3358134" cy="4060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8" name="Диаграмма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4559001"/>
              </p:ext>
            </p:extLst>
          </p:nvPr>
        </p:nvGraphicFramePr>
        <p:xfrm>
          <a:off x="5699895" y="1317229"/>
          <a:ext cx="3617708" cy="4107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3701"/>
            <a:ext cx="12192000" cy="1257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152" y="254311"/>
            <a:ext cx="1265332" cy="359974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526704" y="692696"/>
            <a:ext cx="11161240" cy="5690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44525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71247" y="226650"/>
            <a:ext cx="8667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1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6953"/>
                </a:solidFill>
                <a:effectLst/>
                <a:uLnTx/>
                <a:uFillTx/>
                <a:latin typeface="Arial" panose="020B0604020202020204" pitchFamily="34" charset="0"/>
                <a:ea typeface="Arial KZ" pitchFamily="34" charset="0"/>
                <a:cs typeface="Arial" panose="020B0604020202020204" pitchFamily="34" charset="0"/>
              </a:rPr>
              <a:t>СТАРЕНИЕ НАСЕЛЕНИЯ В КАЗАХСТАНЕ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9256"/>
              </a:solidFill>
              <a:effectLst/>
              <a:uLnTx/>
              <a:uFillTx/>
              <a:latin typeface="Arial" panose="020B0604020202020204" pitchFamily="34" charset="0"/>
              <a:ea typeface="Arial KZ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7" name="Диаграмма 86"/>
          <p:cNvGraphicFramePr>
            <a:graphicFrameLocks/>
          </p:cNvGraphicFramePr>
          <p:nvPr/>
        </p:nvGraphicFramePr>
        <p:xfrm>
          <a:off x="2904138" y="1288034"/>
          <a:ext cx="2880320" cy="4071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0" name="Прямоугольник 89"/>
          <p:cNvSpPr/>
          <p:nvPr/>
        </p:nvSpPr>
        <p:spPr>
          <a:xfrm>
            <a:off x="502453" y="692696"/>
            <a:ext cx="11161240" cy="5690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44525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91" name="Объект 4"/>
          <p:cNvSpPr txBox="1">
            <a:spLocks/>
          </p:cNvSpPr>
          <p:nvPr/>
        </p:nvSpPr>
        <p:spPr>
          <a:xfrm>
            <a:off x="335105" y="909502"/>
            <a:ext cx="2922376" cy="360040"/>
          </a:xfrm>
          <a:prstGeom prst="rect">
            <a:avLst/>
          </a:prstGeom>
          <a:solidFill>
            <a:srgbClr val="006B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1990 факт*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(16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млн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Объект 4"/>
          <p:cNvSpPr txBox="1">
            <a:spLocks/>
          </p:cNvSpPr>
          <p:nvPr/>
        </p:nvSpPr>
        <p:spPr>
          <a:xfrm>
            <a:off x="3341308" y="908720"/>
            <a:ext cx="2329785" cy="360040"/>
          </a:xfrm>
          <a:prstGeom prst="rect">
            <a:avLst/>
          </a:prstGeom>
          <a:solidFill>
            <a:srgbClr val="006B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2000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факт*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(15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млн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Объект 4"/>
          <p:cNvSpPr txBox="1">
            <a:spLocks/>
          </p:cNvSpPr>
          <p:nvPr/>
        </p:nvSpPr>
        <p:spPr>
          <a:xfrm>
            <a:off x="8524171" y="908720"/>
            <a:ext cx="3394313" cy="360040"/>
          </a:xfrm>
          <a:prstGeom prst="rect">
            <a:avLst/>
          </a:prstGeom>
          <a:solidFill>
            <a:srgbClr val="006B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2050 прогноз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(2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млн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Объект 4"/>
          <p:cNvSpPr txBox="1">
            <a:spLocks/>
          </p:cNvSpPr>
          <p:nvPr/>
        </p:nvSpPr>
        <p:spPr>
          <a:xfrm>
            <a:off x="5751953" y="908720"/>
            <a:ext cx="2693399" cy="360040"/>
          </a:xfrm>
          <a:prstGeom prst="rect">
            <a:avLst/>
          </a:prstGeom>
          <a:solidFill>
            <a:srgbClr val="006B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факт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 млн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Shape 123"/>
          <p:cNvSpPr/>
          <p:nvPr/>
        </p:nvSpPr>
        <p:spPr>
          <a:xfrm>
            <a:off x="317013" y="5830637"/>
            <a:ext cx="11264455" cy="646331"/>
          </a:xfrm>
          <a:prstGeom prst="rect">
            <a:avLst/>
          </a:prstGeom>
          <a:noFill/>
          <a:ln w="12700">
            <a:miter lim="400000"/>
          </a:ln>
          <a:effectLst>
            <a:outerShdw blurRad="50800" dist="50800" dir="5400000" algn="ctr" rotWithShape="0">
              <a:srgbClr val="F2F2F2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rgbClr val="005828"/>
            </a:extrusionClr>
          </a:sp3d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/>
          <a:p>
            <a:pPr marL="358775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─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снижение показателей рождаемости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ООН прогнозирует снижение коэффициента рождаемости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2,96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2,25 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мире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2,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35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2,1</a:t>
            </a: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мире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2050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8775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─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8775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─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увеличение продолжительности жизни</a:t>
            </a:r>
          </a:p>
        </p:txBody>
      </p:sp>
      <p:grpSp>
        <p:nvGrpSpPr>
          <p:cNvPr id="96" name="Группа 95"/>
          <p:cNvGrpSpPr/>
          <p:nvPr/>
        </p:nvGrpSpPr>
        <p:grpSpPr>
          <a:xfrm>
            <a:off x="336988" y="5466755"/>
            <a:ext cx="11581496" cy="402077"/>
            <a:chOff x="5262180" y="1498834"/>
            <a:chExt cx="2216102" cy="2156096"/>
          </a:xfrm>
          <a:solidFill>
            <a:srgbClr val="DAAF00"/>
          </a:solidFill>
        </p:grpSpPr>
        <p:sp>
          <p:nvSpPr>
            <p:cNvPr id="97" name="Стрелка вправо 96"/>
            <p:cNvSpPr/>
            <p:nvPr/>
          </p:nvSpPr>
          <p:spPr>
            <a:xfrm>
              <a:off x="5262180" y="1498834"/>
              <a:ext cx="2216102" cy="2156096"/>
            </a:xfrm>
            <a:prstGeom prst="rightArrow">
              <a:avLst>
                <a:gd name="adj1" fmla="val 71698"/>
                <a:gd name="adj2" fmla="val 49423"/>
              </a:avLst>
            </a:prstGeom>
            <a:solidFill>
              <a:srgbClr val="006B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5264593" y="1836810"/>
              <a:ext cx="2154654" cy="14853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Население Казахстана стареет в связи с двумя факторами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: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9" name="Дуга 98"/>
          <p:cNvSpPr/>
          <p:nvPr/>
        </p:nvSpPr>
        <p:spPr>
          <a:xfrm rot="5580351">
            <a:off x="3049765" y="1864512"/>
            <a:ext cx="3937461" cy="1736698"/>
          </a:xfrm>
          <a:prstGeom prst="arc">
            <a:avLst>
              <a:gd name="adj1" fmla="val 13755611"/>
              <a:gd name="adj2" fmla="val 21119796"/>
            </a:avLst>
          </a:prstGeom>
          <a:ln w="19050">
            <a:solidFill>
              <a:srgbClr val="0086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Дуга 99"/>
          <p:cNvSpPr/>
          <p:nvPr/>
        </p:nvSpPr>
        <p:spPr>
          <a:xfrm rot="5400000">
            <a:off x="9503412" y="1999016"/>
            <a:ext cx="3528392" cy="627719"/>
          </a:xfrm>
          <a:prstGeom prst="arc">
            <a:avLst>
              <a:gd name="adj1" fmla="val 15436046"/>
              <a:gd name="adj2" fmla="val 42375"/>
            </a:avLst>
          </a:prstGeom>
          <a:ln w="19050">
            <a:solidFill>
              <a:srgbClr val="0086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val 3">
            <a:extLst>
              <a:ext uri="{FF2B5EF4-FFF2-40B4-BE49-F238E27FC236}">
                <a16:creationId xmlns:a16="http://schemas.microsoft.com/office/drawing/2014/main" id="{DA55C1B9-7DD9-4A28-9A0F-4C0C111CEFCB}"/>
              </a:ext>
            </a:extLst>
          </p:cNvPr>
          <p:cNvSpPr/>
          <p:nvPr/>
        </p:nvSpPr>
        <p:spPr>
          <a:xfrm>
            <a:off x="336096" y="5843097"/>
            <a:ext cx="293290" cy="293288"/>
          </a:xfrm>
          <a:prstGeom prst="rect">
            <a:avLst/>
          </a:prstGeom>
          <a:solidFill>
            <a:srgbClr val="006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02" name="Oval 3">
            <a:extLst>
              <a:ext uri="{FF2B5EF4-FFF2-40B4-BE49-F238E27FC236}">
                <a16:creationId xmlns:a16="http://schemas.microsoft.com/office/drawing/2014/main" id="{DA55C1B9-7DD9-4A28-9A0F-4C0C111CEFCB}"/>
              </a:ext>
            </a:extLst>
          </p:cNvPr>
          <p:cNvSpPr/>
          <p:nvPr/>
        </p:nvSpPr>
        <p:spPr>
          <a:xfrm>
            <a:off x="336096" y="6169794"/>
            <a:ext cx="293290" cy="293288"/>
          </a:xfrm>
          <a:prstGeom prst="rect">
            <a:avLst/>
          </a:prstGeom>
          <a:solidFill>
            <a:srgbClr val="006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103" name="Прямая со стрелкой 102"/>
          <p:cNvCxnSpPr/>
          <p:nvPr/>
        </p:nvCxnSpPr>
        <p:spPr>
          <a:xfrm flipV="1">
            <a:off x="7978412" y="3212976"/>
            <a:ext cx="1440160" cy="864096"/>
          </a:xfrm>
          <a:prstGeom prst="straightConnector1">
            <a:avLst/>
          </a:prstGeom>
          <a:ln w="19050">
            <a:solidFill>
              <a:srgbClr val="00864F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4" name="Диаграмма 103"/>
          <p:cNvGraphicFramePr>
            <a:graphicFrameLocks/>
          </p:cNvGraphicFramePr>
          <p:nvPr/>
        </p:nvGraphicFramePr>
        <p:xfrm>
          <a:off x="298949" y="1281758"/>
          <a:ext cx="2880000" cy="4073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7" name="Прямоугольник 106"/>
          <p:cNvSpPr/>
          <p:nvPr/>
        </p:nvSpPr>
        <p:spPr>
          <a:xfrm>
            <a:off x="8659368" y="1272626"/>
            <a:ext cx="1157878" cy="1323439"/>
          </a:xfrm>
          <a:prstGeom prst="rect">
            <a:avLst/>
          </a:prstGeom>
          <a:solidFill>
            <a:schemeClr val="bg1"/>
          </a:solidFill>
          <a:ln>
            <a:solidFill>
              <a:srgbClr val="006B5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старение в связи с ростом продолжительности жизни и снижения смертности в старших возрастах</a:t>
            </a:r>
          </a:p>
        </p:txBody>
      </p:sp>
      <p:sp>
        <p:nvSpPr>
          <p:cNvPr id="108" name="Дуга 107"/>
          <p:cNvSpPr/>
          <p:nvPr/>
        </p:nvSpPr>
        <p:spPr>
          <a:xfrm rot="11307524">
            <a:off x="7956452" y="2630223"/>
            <a:ext cx="3200360" cy="505668"/>
          </a:xfrm>
          <a:prstGeom prst="arc">
            <a:avLst/>
          </a:prstGeom>
          <a:ln w="19050">
            <a:solidFill>
              <a:srgbClr val="0086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7543306" y="1306079"/>
            <a:ext cx="1097573" cy="1323439"/>
          </a:xfrm>
          <a:prstGeom prst="rect">
            <a:avLst/>
          </a:prstGeom>
          <a:solidFill>
            <a:schemeClr val="bg1"/>
          </a:solidFill>
          <a:ln>
            <a:solidFill>
              <a:srgbClr val="006B5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Небольшая когорта, родившаяся в 90-х и начале 2000-х г., приблизится к пенсионному возрасту</a:t>
            </a:r>
          </a:p>
        </p:txBody>
      </p:sp>
      <p:sp>
        <p:nvSpPr>
          <p:cNvPr id="110" name="Дуга 109"/>
          <p:cNvSpPr/>
          <p:nvPr/>
        </p:nvSpPr>
        <p:spPr>
          <a:xfrm rot="9060292">
            <a:off x="9214951" y="2200698"/>
            <a:ext cx="701845" cy="466964"/>
          </a:xfrm>
          <a:prstGeom prst="arc">
            <a:avLst>
              <a:gd name="adj1" fmla="val 16200000"/>
              <a:gd name="adj2" fmla="val 21467651"/>
            </a:avLst>
          </a:prstGeom>
          <a:ln w="19050">
            <a:solidFill>
              <a:srgbClr val="0086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10953748" y="1317229"/>
            <a:ext cx="1158354" cy="1015663"/>
          </a:xfrm>
          <a:prstGeom prst="rect">
            <a:avLst/>
          </a:prstGeom>
          <a:solidFill>
            <a:schemeClr val="bg1"/>
          </a:solidFill>
          <a:ln>
            <a:solidFill>
              <a:srgbClr val="006B5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Первая волна «демографического эха»: дети, родившиеся в 90-х и в начале 2000-х г.</a:t>
            </a:r>
          </a:p>
        </p:txBody>
      </p:sp>
      <p:sp>
        <p:nvSpPr>
          <p:cNvPr id="112" name="Дуга 111"/>
          <p:cNvSpPr/>
          <p:nvPr/>
        </p:nvSpPr>
        <p:spPr>
          <a:xfrm rot="10800000">
            <a:off x="1037591" y="1775723"/>
            <a:ext cx="961914" cy="1112380"/>
          </a:xfrm>
          <a:prstGeom prst="arc">
            <a:avLst>
              <a:gd name="adj1" fmla="val 16101922"/>
              <a:gd name="adj2" fmla="val 21233251"/>
            </a:avLst>
          </a:prstGeom>
          <a:ln w="19050">
            <a:solidFill>
              <a:srgbClr val="0086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2084519" y="1662964"/>
            <a:ext cx="895683" cy="707886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solidFill>
              <a:srgbClr val="006B5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Небольшая когорта, рожденная в годы ВОВ</a:t>
            </a:r>
          </a:p>
        </p:txBody>
      </p:sp>
      <p:sp>
        <p:nvSpPr>
          <p:cNvPr id="114" name="Дуга 113"/>
          <p:cNvSpPr/>
          <p:nvPr/>
        </p:nvSpPr>
        <p:spPr>
          <a:xfrm rot="5400000">
            <a:off x="1301078" y="1833098"/>
            <a:ext cx="1700833" cy="1112380"/>
          </a:xfrm>
          <a:prstGeom prst="arc">
            <a:avLst>
              <a:gd name="adj1" fmla="val 16097816"/>
              <a:gd name="adj2" fmla="val 21233251"/>
            </a:avLst>
          </a:prstGeom>
          <a:ln w="19050">
            <a:solidFill>
              <a:srgbClr val="0086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711555" y="1668631"/>
            <a:ext cx="999545" cy="707886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solidFill>
              <a:srgbClr val="006B5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Влияние голода 1930-33 гг. на рождаемость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349716" y="5285609"/>
            <a:ext cx="820891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*Источник: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United Nations, Department of Economic and Social Affairs, Population Division (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2024).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World Population Prospects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2024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17" name="Дуга 116"/>
          <p:cNvSpPr/>
          <p:nvPr/>
        </p:nvSpPr>
        <p:spPr>
          <a:xfrm rot="10800000">
            <a:off x="5406478" y="2239351"/>
            <a:ext cx="1950639" cy="1909726"/>
          </a:xfrm>
          <a:prstGeom prst="arc">
            <a:avLst>
              <a:gd name="adj1" fmla="val 16200000"/>
              <a:gd name="adj2" fmla="val 21233251"/>
            </a:avLst>
          </a:prstGeom>
          <a:ln w="19050">
            <a:solidFill>
              <a:srgbClr val="0086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5081758" y="2132855"/>
            <a:ext cx="1360011" cy="1169551"/>
          </a:xfrm>
          <a:prstGeom prst="rect">
            <a:avLst/>
          </a:prstGeom>
          <a:solidFill>
            <a:schemeClr val="bg1"/>
          </a:solidFill>
          <a:ln>
            <a:solidFill>
              <a:srgbClr val="006B5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провал в молодых возрастных группах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из-за с резкого снижения рождаемости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 90-х и в начале 2000-х г.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4750718" y="1371158"/>
            <a:ext cx="1898355" cy="707886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solidFill>
              <a:srgbClr val="006B5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первые признаки старения «снизу» ввиду резкого сокращения рождаемости в 90-х годах</a:t>
            </a:r>
          </a:p>
        </p:txBody>
      </p:sp>
    </p:spTree>
    <p:extLst>
      <p:ext uri="{BB962C8B-B14F-4D97-AF65-F5344CB8AC3E}">
        <p14:creationId xmlns:p14="http://schemas.microsoft.com/office/powerpoint/2010/main" val="383989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95400" y="163959"/>
            <a:ext cx="9335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31775"/>
            <a:r>
              <a:rPr lang="ru-RU" sz="2400" b="1" dirty="0">
                <a:solidFill>
                  <a:srgbClr val="006953"/>
                </a:solidFill>
                <a:latin typeface="Arial" panose="020B0604020202020204" pitchFamily="34" charset="0"/>
                <a:ea typeface="Arial KZ" pitchFamily="34" charset="0"/>
                <a:cs typeface="Arial" pitchFamily="34" charset="0"/>
              </a:rPr>
              <a:t>КОЭФФИЦИЕНТ ПОТЕНЦИАЛЬНОЙ ПОДДЕРЖКИ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95400" y="692696"/>
            <a:ext cx="11161240" cy="5690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44525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altLang="ru-RU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040" y="210533"/>
            <a:ext cx="1318670" cy="37531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883009" y="6165304"/>
            <a:ext cx="81963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Source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United Nations, Department of Economic and Social Affairs, Population Division (20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4). </a:t>
            </a:r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World Population Prospects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202</a:t>
            </a:r>
            <a:r>
              <a:rPr lang="en-US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7981" y="874136"/>
            <a:ext cx="5756201" cy="4583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lvl="0" algn="just"/>
            <a:r>
              <a:rPr lang="ru-RU" altLang="ru-RU" sz="1400" b="1" dirty="0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ростом населения будет неуклонно расти доля пожилых людей в стране:</a:t>
            </a:r>
            <a:endParaRPr lang="en-US" altLang="ru-RU" sz="1400" b="1" dirty="0">
              <a:solidFill>
                <a:srgbClr val="0085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488" lvl="0" algn="just"/>
            <a:endParaRPr lang="ru-RU" altLang="ru-RU" sz="1400" b="1" dirty="0">
              <a:solidFill>
                <a:srgbClr val="0085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lvl="0"/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доля людей в возрасте 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60 лет и старше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вырастет с текущих </a:t>
            </a:r>
            <a:r>
              <a:rPr lang="ru-RU" altLang="ru-RU" sz="1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13,6% </a:t>
            </a:r>
            <a:r>
              <a:rPr lang="ru-RU" altLang="ru-RU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16,7% </a:t>
            </a:r>
            <a:r>
              <a:rPr lang="ru-RU" altLang="ru-RU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2050 г.;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lvl="0" algn="just">
              <a:lnSpc>
                <a:spcPts val="1200"/>
              </a:lnSpc>
              <a:buAutoNum type="arabicParenR"/>
            </a:pP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lvl="0" algn="just">
              <a:lnSpc>
                <a:spcPts val="1200"/>
              </a:lnSpc>
              <a:buAutoNum type="arabicParenR"/>
            </a:pP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lvl="0" algn="just">
              <a:buAutoNum type="arabicParenR"/>
            </a:pP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lvl="0" algn="just">
              <a:lnSpc>
                <a:spcPts val="700"/>
              </a:lnSpc>
            </a:pPr>
            <a:endParaRPr lang="ru-RU" altLang="ru-RU" sz="14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algn="just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algn="just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algn="just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/>
            <a:r>
              <a:rPr lang="ru-RU" altLang="ru-RU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людей в возрасте </a:t>
            </a:r>
            <a:r>
              <a:rPr lang="ru-RU" altLang="ru-RU" sz="14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лет и старше </a:t>
            </a:r>
            <a:r>
              <a:rPr lang="ru-RU" altLang="ru-RU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вырастет с текущих </a:t>
            </a:r>
            <a:r>
              <a:rPr lang="ru-RU" altLang="ru-RU" sz="1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8,9% </a:t>
            </a:r>
            <a:r>
              <a:rPr lang="ru-RU" altLang="ru-RU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altLang="ru-RU" sz="1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11,6% </a:t>
            </a:r>
            <a:r>
              <a:rPr lang="ru-RU" altLang="ru-RU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2050 г.</a:t>
            </a:r>
            <a:endParaRPr lang="en-US" altLang="ru-RU" sz="14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488" algn="just"/>
            <a:endParaRPr lang="en-US" sz="14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488" algn="just"/>
            <a:endParaRPr lang="en-US" sz="14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488"/>
            <a:r>
              <a:rPr lang="ru-RU" altLang="ru-RU" sz="1400" b="1" dirty="0" smtClean="0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прогнозу ЕНПФ соотношение </a:t>
            </a:r>
            <a:r>
              <a:rPr lang="ru-RU" altLang="ru-RU" sz="1400" b="1" dirty="0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людей трудоспособного возраста (25-64) к пенсионерам (65+) снизится </a:t>
            </a:r>
            <a:r>
              <a:rPr lang="ru-RU" altLang="ru-RU" sz="1400" b="1" dirty="0" smtClean="0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25%</a:t>
            </a:r>
            <a:r>
              <a:rPr lang="ru-RU" altLang="ru-RU" sz="1400" dirty="0" smtClean="0">
                <a:solidFill>
                  <a:srgbClr val="0085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ru-RU" sz="1400" dirty="0">
              <a:solidFill>
                <a:srgbClr val="0085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488" algn="just"/>
            <a:endParaRPr lang="en-US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488" algn="just"/>
            <a:endParaRPr lang="en-US" sz="14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8" name="Oval 3">
            <a:extLst>
              <a:ext uri="{FF2B5EF4-FFF2-40B4-BE49-F238E27FC236}">
                <a16:creationId xmlns:a16="http://schemas.microsoft.com/office/drawing/2014/main" id="{DA55C1B9-7DD9-4A28-9A0F-4C0C111CEFCB}"/>
              </a:ext>
            </a:extLst>
          </p:cNvPr>
          <p:cNvSpPr/>
          <p:nvPr/>
        </p:nvSpPr>
        <p:spPr>
          <a:xfrm>
            <a:off x="929429" y="1611187"/>
            <a:ext cx="293290" cy="293288"/>
          </a:xfrm>
          <a:prstGeom prst="rect">
            <a:avLst/>
          </a:prstGeom>
          <a:solidFill>
            <a:srgbClr val="008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en-US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792750" y="3020502"/>
            <a:ext cx="5557528" cy="481119"/>
            <a:chOff x="936654" y="2436656"/>
            <a:chExt cx="5557528" cy="481119"/>
          </a:xfrm>
        </p:grpSpPr>
        <p:sp>
          <p:nvSpPr>
            <p:cNvPr id="101" name="Прямоугольник 100"/>
            <p:cNvSpPr/>
            <p:nvPr/>
          </p:nvSpPr>
          <p:spPr>
            <a:xfrm>
              <a:off x="1085855" y="2440354"/>
              <a:ext cx="2221874" cy="47742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44500"/>
              <a:r>
                <a:rPr lang="ru-RU" sz="11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начальный </a:t>
              </a:r>
              <a:r>
                <a:rPr lang="ru-RU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уровень демографической старости</a:t>
              </a:r>
            </a:p>
          </p:txBody>
        </p:sp>
        <p:sp>
          <p:nvSpPr>
            <p:cNvPr id="109" name="Стрелка вправо 108"/>
            <p:cNvSpPr/>
            <p:nvPr/>
          </p:nvSpPr>
          <p:spPr>
            <a:xfrm>
              <a:off x="3307729" y="2525881"/>
              <a:ext cx="320595" cy="298783"/>
            </a:xfrm>
            <a:prstGeom prst="rightArrow">
              <a:avLst>
                <a:gd name="adj1" fmla="val 64408"/>
                <a:gd name="adj2" fmla="val 50000"/>
              </a:avLst>
            </a:prstGeom>
            <a:gradFill flip="none" rotWithShape="1">
              <a:gsLst>
                <a:gs pos="100000">
                  <a:srgbClr val="00854F"/>
                </a:gs>
                <a:gs pos="0">
                  <a:srgbClr val="00854F">
                    <a:alpha val="5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3833573" y="2436656"/>
              <a:ext cx="2660609" cy="48070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44500"/>
              <a:r>
                <a:rPr lang="ru-RU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высокий уровень демографической старости</a:t>
              </a:r>
            </a:p>
          </p:txBody>
        </p:sp>
        <p:sp>
          <p:nvSpPr>
            <p:cNvPr id="289" name="Oval 3">
              <a:extLst>
                <a:ext uri="{FF2B5EF4-FFF2-40B4-BE49-F238E27FC236}">
                  <a16:creationId xmlns:a16="http://schemas.microsoft.com/office/drawing/2014/main" id="{DA55C1B9-7DD9-4A28-9A0F-4C0C111CEFCB}"/>
                </a:ext>
              </a:extLst>
            </p:cNvPr>
            <p:cNvSpPr/>
            <p:nvPr/>
          </p:nvSpPr>
          <p:spPr>
            <a:xfrm>
              <a:off x="936654" y="2531179"/>
              <a:ext cx="624912" cy="293288"/>
            </a:xfrm>
            <a:prstGeom prst="rect">
              <a:avLst/>
            </a:prstGeom>
            <a:solidFill>
              <a:srgbClr val="008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2024</a:t>
              </a:r>
              <a:endParaRPr lang="en-US" sz="14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1" name="Oval 3">
              <a:extLst>
                <a:ext uri="{FF2B5EF4-FFF2-40B4-BE49-F238E27FC236}">
                  <a16:creationId xmlns:a16="http://schemas.microsoft.com/office/drawing/2014/main" id="{DA55C1B9-7DD9-4A28-9A0F-4C0C111CEFCB}"/>
                </a:ext>
              </a:extLst>
            </p:cNvPr>
            <p:cNvSpPr/>
            <p:nvPr/>
          </p:nvSpPr>
          <p:spPr>
            <a:xfrm>
              <a:off x="3633923" y="2528155"/>
              <a:ext cx="624912" cy="293288"/>
            </a:xfrm>
            <a:prstGeom prst="rect">
              <a:avLst/>
            </a:prstGeom>
            <a:solidFill>
              <a:srgbClr val="008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2050</a:t>
              </a:r>
              <a:endParaRPr lang="en-US" sz="14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62" name="Oval 3">
            <a:extLst>
              <a:ext uri="{FF2B5EF4-FFF2-40B4-BE49-F238E27FC236}">
                <a16:creationId xmlns:a16="http://schemas.microsoft.com/office/drawing/2014/main" id="{DA55C1B9-7DD9-4A28-9A0F-4C0C111CEFCB}"/>
              </a:ext>
            </a:extLst>
          </p:cNvPr>
          <p:cNvSpPr/>
          <p:nvPr/>
        </p:nvSpPr>
        <p:spPr>
          <a:xfrm>
            <a:off x="929429" y="3732900"/>
            <a:ext cx="293290" cy="293288"/>
          </a:xfrm>
          <a:prstGeom prst="rect">
            <a:avLst/>
          </a:prstGeom>
          <a:solidFill>
            <a:srgbClr val="008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en-US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802707" y="2173424"/>
            <a:ext cx="5294509" cy="620388"/>
            <a:chOff x="929430" y="1784504"/>
            <a:chExt cx="5294509" cy="620388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929430" y="1784505"/>
              <a:ext cx="3808656" cy="620387"/>
              <a:chOff x="1504208" y="1933343"/>
              <a:chExt cx="7303391" cy="430980"/>
            </a:xfrm>
          </p:grpSpPr>
          <p:sp>
            <p:nvSpPr>
              <p:cNvPr id="98" name="Стрелка вправо 97"/>
              <p:cNvSpPr/>
              <p:nvPr/>
            </p:nvSpPr>
            <p:spPr>
              <a:xfrm>
                <a:off x="1504208" y="1933343"/>
                <a:ext cx="7303391" cy="430980"/>
              </a:xfrm>
              <a:prstGeom prst="rightArrow">
                <a:avLst>
                  <a:gd name="adj1" fmla="val 71698"/>
                  <a:gd name="adj2" fmla="val 49423"/>
                </a:avLst>
              </a:prstGeom>
              <a:solidFill>
                <a:srgbClr val="0085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9" name="Прямоугольник 98"/>
              <p:cNvSpPr/>
              <p:nvPr/>
            </p:nvSpPr>
            <p:spPr>
              <a:xfrm>
                <a:off x="1512160" y="2000901"/>
                <a:ext cx="7100881" cy="2993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1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2050 году в среднем каждый шестой казахстанец будет находится в возрасте 60 лет или старше:</a:t>
                </a:r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5081354" y="1798373"/>
              <a:ext cx="1142585" cy="573209"/>
              <a:chOff x="-943250" y="4632625"/>
              <a:chExt cx="717593" cy="360000"/>
            </a:xfrm>
          </p:grpSpPr>
          <p:grpSp>
            <p:nvGrpSpPr>
              <p:cNvPr id="2" name="Группа 1"/>
              <p:cNvGrpSpPr/>
              <p:nvPr/>
            </p:nvGrpSpPr>
            <p:grpSpPr>
              <a:xfrm>
                <a:off x="-943250" y="4632625"/>
                <a:ext cx="123388" cy="360000"/>
                <a:chOff x="-943250" y="4632625"/>
                <a:chExt cx="123388" cy="360000"/>
              </a:xfrm>
              <a:solidFill>
                <a:srgbClr val="00854F">
                  <a:alpha val="20000"/>
                </a:srgbClr>
              </a:solidFill>
            </p:grpSpPr>
            <p:sp>
              <p:nvSpPr>
                <p:cNvPr id="293" name="Freeform 73"/>
                <p:cNvSpPr>
                  <a:spLocks/>
                </p:cNvSpPr>
                <p:nvPr/>
              </p:nvSpPr>
              <p:spPr bwMode="auto">
                <a:xfrm>
                  <a:off x="-912766" y="4632625"/>
                  <a:ext cx="60968" cy="60968"/>
                </a:xfrm>
                <a:custGeom>
                  <a:avLst/>
                  <a:gdLst/>
                  <a:ahLst/>
                  <a:cxnLst>
                    <a:cxn ang="0">
                      <a:pos x="42" y="0"/>
                    </a:cxn>
                    <a:cxn ang="0">
                      <a:pos x="42" y="0"/>
                    </a:cxn>
                    <a:cxn ang="0">
                      <a:pos x="34" y="0"/>
                    </a:cxn>
                    <a:cxn ang="0">
                      <a:pos x="26" y="4"/>
                    </a:cxn>
                    <a:cxn ang="0">
                      <a:pos x="18" y="8"/>
                    </a:cxn>
                    <a:cxn ang="0">
                      <a:pos x="12" y="12"/>
                    </a:cxn>
                    <a:cxn ang="0">
                      <a:pos x="8" y="18"/>
                    </a:cxn>
                    <a:cxn ang="0">
                      <a:pos x="4" y="26"/>
                    </a:cxn>
                    <a:cxn ang="0">
                      <a:pos x="0" y="34"/>
                    </a:cxn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0" y="50"/>
                    </a:cxn>
                    <a:cxn ang="0">
                      <a:pos x="4" y="58"/>
                    </a:cxn>
                    <a:cxn ang="0">
                      <a:pos x="8" y="66"/>
                    </a:cxn>
                    <a:cxn ang="0">
                      <a:pos x="12" y="72"/>
                    </a:cxn>
                    <a:cxn ang="0">
                      <a:pos x="18" y="76"/>
                    </a:cxn>
                    <a:cxn ang="0">
                      <a:pos x="26" y="80"/>
                    </a:cxn>
                    <a:cxn ang="0">
                      <a:pos x="34" y="84"/>
                    </a:cxn>
                    <a:cxn ang="0">
                      <a:pos x="42" y="84"/>
                    </a:cxn>
                    <a:cxn ang="0">
                      <a:pos x="42" y="84"/>
                    </a:cxn>
                    <a:cxn ang="0">
                      <a:pos x="50" y="84"/>
                    </a:cxn>
                    <a:cxn ang="0">
                      <a:pos x="58" y="80"/>
                    </a:cxn>
                    <a:cxn ang="0">
                      <a:pos x="66" y="76"/>
                    </a:cxn>
                    <a:cxn ang="0">
                      <a:pos x="72" y="72"/>
                    </a:cxn>
                    <a:cxn ang="0">
                      <a:pos x="78" y="66"/>
                    </a:cxn>
                    <a:cxn ang="0">
                      <a:pos x="80" y="58"/>
                    </a:cxn>
                    <a:cxn ang="0">
                      <a:pos x="84" y="50"/>
                    </a:cxn>
                    <a:cxn ang="0">
                      <a:pos x="84" y="42"/>
                    </a:cxn>
                    <a:cxn ang="0">
                      <a:pos x="84" y="42"/>
                    </a:cxn>
                    <a:cxn ang="0">
                      <a:pos x="84" y="34"/>
                    </a:cxn>
                    <a:cxn ang="0">
                      <a:pos x="80" y="26"/>
                    </a:cxn>
                    <a:cxn ang="0">
                      <a:pos x="78" y="18"/>
                    </a:cxn>
                    <a:cxn ang="0">
                      <a:pos x="72" y="12"/>
                    </a:cxn>
                    <a:cxn ang="0">
                      <a:pos x="66" y="8"/>
                    </a:cxn>
                    <a:cxn ang="0">
                      <a:pos x="58" y="4"/>
                    </a:cxn>
                    <a:cxn ang="0">
                      <a:pos x="50" y="0"/>
                    </a:cxn>
                    <a:cxn ang="0">
                      <a:pos x="42" y="0"/>
                    </a:cxn>
                    <a:cxn ang="0">
                      <a:pos x="42" y="0"/>
                    </a:cxn>
                  </a:cxnLst>
                  <a:rect l="0" t="0" r="r" b="b"/>
                  <a:pathLst>
                    <a:path w="84" h="84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34" y="0"/>
                      </a:lnTo>
                      <a:lnTo>
                        <a:pt x="26" y="4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8" y="18"/>
                      </a:lnTo>
                      <a:lnTo>
                        <a:pt x="4" y="26"/>
                      </a:lnTo>
                      <a:lnTo>
                        <a:pt x="0" y="34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50"/>
                      </a:lnTo>
                      <a:lnTo>
                        <a:pt x="4" y="58"/>
                      </a:lnTo>
                      <a:lnTo>
                        <a:pt x="8" y="66"/>
                      </a:lnTo>
                      <a:lnTo>
                        <a:pt x="12" y="72"/>
                      </a:lnTo>
                      <a:lnTo>
                        <a:pt x="18" y="76"/>
                      </a:lnTo>
                      <a:lnTo>
                        <a:pt x="26" y="80"/>
                      </a:lnTo>
                      <a:lnTo>
                        <a:pt x="34" y="84"/>
                      </a:lnTo>
                      <a:lnTo>
                        <a:pt x="42" y="84"/>
                      </a:lnTo>
                      <a:lnTo>
                        <a:pt x="42" y="84"/>
                      </a:lnTo>
                      <a:lnTo>
                        <a:pt x="50" y="84"/>
                      </a:lnTo>
                      <a:lnTo>
                        <a:pt x="58" y="80"/>
                      </a:lnTo>
                      <a:lnTo>
                        <a:pt x="66" y="76"/>
                      </a:lnTo>
                      <a:lnTo>
                        <a:pt x="72" y="72"/>
                      </a:lnTo>
                      <a:lnTo>
                        <a:pt x="78" y="66"/>
                      </a:lnTo>
                      <a:lnTo>
                        <a:pt x="80" y="58"/>
                      </a:lnTo>
                      <a:lnTo>
                        <a:pt x="84" y="50"/>
                      </a:lnTo>
                      <a:lnTo>
                        <a:pt x="84" y="42"/>
                      </a:lnTo>
                      <a:lnTo>
                        <a:pt x="84" y="42"/>
                      </a:lnTo>
                      <a:lnTo>
                        <a:pt x="84" y="34"/>
                      </a:lnTo>
                      <a:lnTo>
                        <a:pt x="80" y="26"/>
                      </a:lnTo>
                      <a:lnTo>
                        <a:pt x="78" y="18"/>
                      </a:lnTo>
                      <a:lnTo>
                        <a:pt x="72" y="12"/>
                      </a:lnTo>
                      <a:lnTo>
                        <a:pt x="66" y="8"/>
                      </a:lnTo>
                      <a:lnTo>
                        <a:pt x="58" y="4"/>
                      </a:lnTo>
                      <a:lnTo>
                        <a:pt x="50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94" name="Freeform 74"/>
                <p:cNvSpPr>
                  <a:spLocks/>
                </p:cNvSpPr>
                <p:nvPr/>
              </p:nvSpPr>
              <p:spPr bwMode="auto">
                <a:xfrm>
                  <a:off x="-943250" y="4695044"/>
                  <a:ext cx="123388" cy="297581"/>
                </a:xfrm>
                <a:custGeom>
                  <a:avLst/>
                  <a:gdLst/>
                  <a:ahLst/>
                  <a:cxnLst>
                    <a:cxn ang="0">
                      <a:pos x="98" y="2"/>
                    </a:cxn>
                    <a:cxn ang="0">
                      <a:pos x="84" y="4"/>
                    </a:cxn>
                    <a:cxn ang="0">
                      <a:pos x="70" y="2"/>
                    </a:cxn>
                    <a:cxn ang="0">
                      <a:pos x="56" y="0"/>
                    </a:cxn>
                    <a:cxn ang="0">
                      <a:pos x="40" y="4"/>
                    </a:cxn>
                    <a:cxn ang="0">
                      <a:pos x="32" y="10"/>
                    </a:cxn>
                    <a:cxn ang="0">
                      <a:pos x="16" y="26"/>
                    </a:cxn>
                    <a:cxn ang="0">
                      <a:pos x="6" y="44"/>
                    </a:cxn>
                    <a:cxn ang="0">
                      <a:pos x="0" y="66"/>
                    </a:cxn>
                    <a:cxn ang="0">
                      <a:pos x="0" y="188"/>
                    </a:cxn>
                    <a:cxn ang="0">
                      <a:pos x="0" y="196"/>
                    </a:cxn>
                    <a:cxn ang="0">
                      <a:pos x="10" y="208"/>
                    </a:cxn>
                    <a:cxn ang="0">
                      <a:pos x="16" y="208"/>
                    </a:cxn>
                    <a:cxn ang="0">
                      <a:pos x="28" y="202"/>
                    </a:cxn>
                    <a:cxn ang="0">
                      <a:pos x="32" y="188"/>
                    </a:cxn>
                    <a:cxn ang="0">
                      <a:pos x="32" y="88"/>
                    </a:cxn>
                    <a:cxn ang="0">
                      <a:pos x="36" y="68"/>
                    </a:cxn>
                    <a:cxn ang="0">
                      <a:pos x="38" y="74"/>
                    </a:cxn>
                    <a:cxn ang="0">
                      <a:pos x="38" y="208"/>
                    </a:cxn>
                    <a:cxn ang="0">
                      <a:pos x="38" y="390"/>
                    </a:cxn>
                    <a:cxn ang="0">
                      <a:pos x="44" y="404"/>
                    </a:cxn>
                    <a:cxn ang="0">
                      <a:pos x="58" y="410"/>
                    </a:cxn>
                    <a:cxn ang="0">
                      <a:pos x="62" y="410"/>
                    </a:cxn>
                    <a:cxn ang="0">
                      <a:pos x="76" y="404"/>
                    </a:cxn>
                    <a:cxn ang="0">
                      <a:pos x="82" y="390"/>
                    </a:cxn>
                    <a:cxn ang="0">
                      <a:pos x="82" y="232"/>
                    </a:cxn>
                    <a:cxn ang="0">
                      <a:pos x="84" y="212"/>
                    </a:cxn>
                    <a:cxn ang="0">
                      <a:pos x="86" y="218"/>
                    </a:cxn>
                    <a:cxn ang="0">
                      <a:pos x="88" y="390"/>
                    </a:cxn>
                    <a:cxn ang="0">
                      <a:pos x="88" y="396"/>
                    </a:cxn>
                    <a:cxn ang="0">
                      <a:pos x="100" y="408"/>
                    </a:cxn>
                    <a:cxn ang="0">
                      <a:pos x="110" y="410"/>
                    </a:cxn>
                    <a:cxn ang="0">
                      <a:pos x="118" y="408"/>
                    </a:cxn>
                    <a:cxn ang="0">
                      <a:pos x="128" y="396"/>
                    </a:cxn>
                    <a:cxn ang="0">
                      <a:pos x="130" y="208"/>
                    </a:cxn>
                    <a:cxn ang="0">
                      <a:pos x="130" y="88"/>
                    </a:cxn>
                    <a:cxn ang="0">
                      <a:pos x="132" y="68"/>
                    </a:cxn>
                    <a:cxn ang="0">
                      <a:pos x="134" y="74"/>
                    </a:cxn>
                    <a:cxn ang="0">
                      <a:pos x="136" y="188"/>
                    </a:cxn>
                    <a:cxn ang="0">
                      <a:pos x="138" y="196"/>
                    </a:cxn>
                    <a:cxn ang="0">
                      <a:pos x="146" y="208"/>
                    </a:cxn>
                    <a:cxn ang="0">
                      <a:pos x="152" y="208"/>
                    </a:cxn>
                    <a:cxn ang="0">
                      <a:pos x="164" y="202"/>
                    </a:cxn>
                    <a:cxn ang="0">
                      <a:pos x="170" y="188"/>
                    </a:cxn>
                    <a:cxn ang="0">
                      <a:pos x="170" y="76"/>
                    </a:cxn>
                    <a:cxn ang="0">
                      <a:pos x="166" y="54"/>
                    </a:cxn>
                    <a:cxn ang="0">
                      <a:pos x="158" y="34"/>
                    </a:cxn>
                    <a:cxn ang="0">
                      <a:pos x="146" y="18"/>
                    </a:cxn>
                    <a:cxn ang="0">
                      <a:pos x="128" y="4"/>
                    </a:cxn>
                    <a:cxn ang="0">
                      <a:pos x="120" y="2"/>
                    </a:cxn>
                    <a:cxn ang="0">
                      <a:pos x="104" y="0"/>
                    </a:cxn>
                    <a:cxn ang="0">
                      <a:pos x="98" y="2"/>
                    </a:cxn>
                  </a:cxnLst>
                  <a:rect l="0" t="0" r="r" b="b"/>
                  <a:pathLst>
                    <a:path w="170" h="410">
                      <a:moveTo>
                        <a:pt x="98" y="2"/>
                      </a:moveTo>
                      <a:lnTo>
                        <a:pt x="98" y="2"/>
                      </a:lnTo>
                      <a:lnTo>
                        <a:pt x="84" y="4"/>
                      </a:lnTo>
                      <a:lnTo>
                        <a:pt x="84" y="4"/>
                      </a:lnTo>
                      <a:lnTo>
                        <a:pt x="70" y="2"/>
                      </a:lnTo>
                      <a:lnTo>
                        <a:pt x="70" y="2"/>
                      </a:lnTo>
                      <a:lnTo>
                        <a:pt x="64" y="0"/>
                      </a:lnTo>
                      <a:lnTo>
                        <a:pt x="56" y="0"/>
                      </a:lnTo>
                      <a:lnTo>
                        <a:pt x="48" y="2"/>
                      </a:lnTo>
                      <a:lnTo>
                        <a:pt x="40" y="4"/>
                      </a:lnTo>
                      <a:lnTo>
                        <a:pt x="40" y="4"/>
                      </a:lnTo>
                      <a:lnTo>
                        <a:pt x="32" y="10"/>
                      </a:lnTo>
                      <a:lnTo>
                        <a:pt x="24" y="18"/>
                      </a:lnTo>
                      <a:lnTo>
                        <a:pt x="16" y="26"/>
                      </a:lnTo>
                      <a:lnTo>
                        <a:pt x="10" y="34"/>
                      </a:lnTo>
                      <a:lnTo>
                        <a:pt x="6" y="44"/>
                      </a:lnTo>
                      <a:lnTo>
                        <a:pt x="2" y="54"/>
                      </a:lnTo>
                      <a:lnTo>
                        <a:pt x="0" y="66"/>
                      </a:lnTo>
                      <a:lnTo>
                        <a:pt x="0" y="76"/>
                      </a:lnTo>
                      <a:lnTo>
                        <a:pt x="0" y="188"/>
                      </a:lnTo>
                      <a:lnTo>
                        <a:pt x="0" y="188"/>
                      </a:lnTo>
                      <a:lnTo>
                        <a:pt x="0" y="196"/>
                      </a:lnTo>
                      <a:lnTo>
                        <a:pt x="4" y="202"/>
                      </a:lnTo>
                      <a:lnTo>
                        <a:pt x="10" y="208"/>
                      </a:lnTo>
                      <a:lnTo>
                        <a:pt x="16" y="208"/>
                      </a:lnTo>
                      <a:lnTo>
                        <a:pt x="16" y="208"/>
                      </a:lnTo>
                      <a:lnTo>
                        <a:pt x="22" y="208"/>
                      </a:lnTo>
                      <a:lnTo>
                        <a:pt x="28" y="202"/>
                      </a:lnTo>
                      <a:lnTo>
                        <a:pt x="32" y="196"/>
                      </a:lnTo>
                      <a:lnTo>
                        <a:pt x="32" y="188"/>
                      </a:lnTo>
                      <a:lnTo>
                        <a:pt x="32" y="88"/>
                      </a:lnTo>
                      <a:lnTo>
                        <a:pt x="32" y="88"/>
                      </a:lnTo>
                      <a:lnTo>
                        <a:pt x="34" y="74"/>
                      </a:lnTo>
                      <a:lnTo>
                        <a:pt x="36" y="68"/>
                      </a:lnTo>
                      <a:lnTo>
                        <a:pt x="36" y="68"/>
                      </a:lnTo>
                      <a:lnTo>
                        <a:pt x="38" y="74"/>
                      </a:lnTo>
                      <a:lnTo>
                        <a:pt x="38" y="88"/>
                      </a:lnTo>
                      <a:lnTo>
                        <a:pt x="38" y="208"/>
                      </a:lnTo>
                      <a:lnTo>
                        <a:pt x="38" y="390"/>
                      </a:lnTo>
                      <a:lnTo>
                        <a:pt x="38" y="390"/>
                      </a:lnTo>
                      <a:lnTo>
                        <a:pt x="40" y="396"/>
                      </a:lnTo>
                      <a:lnTo>
                        <a:pt x="44" y="404"/>
                      </a:lnTo>
                      <a:lnTo>
                        <a:pt x="50" y="408"/>
                      </a:lnTo>
                      <a:lnTo>
                        <a:pt x="58" y="410"/>
                      </a:lnTo>
                      <a:lnTo>
                        <a:pt x="62" y="410"/>
                      </a:lnTo>
                      <a:lnTo>
                        <a:pt x="62" y="410"/>
                      </a:lnTo>
                      <a:lnTo>
                        <a:pt x="68" y="408"/>
                      </a:lnTo>
                      <a:lnTo>
                        <a:pt x="76" y="404"/>
                      </a:lnTo>
                      <a:lnTo>
                        <a:pt x="80" y="396"/>
                      </a:lnTo>
                      <a:lnTo>
                        <a:pt x="82" y="390"/>
                      </a:lnTo>
                      <a:lnTo>
                        <a:pt x="82" y="232"/>
                      </a:lnTo>
                      <a:lnTo>
                        <a:pt x="82" y="232"/>
                      </a:lnTo>
                      <a:lnTo>
                        <a:pt x="82" y="218"/>
                      </a:lnTo>
                      <a:lnTo>
                        <a:pt x="84" y="212"/>
                      </a:lnTo>
                      <a:lnTo>
                        <a:pt x="84" y="212"/>
                      </a:lnTo>
                      <a:lnTo>
                        <a:pt x="86" y="218"/>
                      </a:lnTo>
                      <a:lnTo>
                        <a:pt x="88" y="232"/>
                      </a:lnTo>
                      <a:lnTo>
                        <a:pt x="88" y="390"/>
                      </a:lnTo>
                      <a:lnTo>
                        <a:pt x="88" y="390"/>
                      </a:lnTo>
                      <a:lnTo>
                        <a:pt x="88" y="396"/>
                      </a:lnTo>
                      <a:lnTo>
                        <a:pt x="94" y="404"/>
                      </a:lnTo>
                      <a:lnTo>
                        <a:pt x="100" y="408"/>
                      </a:lnTo>
                      <a:lnTo>
                        <a:pt x="108" y="410"/>
                      </a:lnTo>
                      <a:lnTo>
                        <a:pt x="110" y="410"/>
                      </a:lnTo>
                      <a:lnTo>
                        <a:pt x="110" y="410"/>
                      </a:lnTo>
                      <a:lnTo>
                        <a:pt x="118" y="408"/>
                      </a:lnTo>
                      <a:lnTo>
                        <a:pt x="124" y="404"/>
                      </a:lnTo>
                      <a:lnTo>
                        <a:pt x="128" y="396"/>
                      </a:lnTo>
                      <a:lnTo>
                        <a:pt x="130" y="390"/>
                      </a:lnTo>
                      <a:lnTo>
                        <a:pt x="130" y="208"/>
                      </a:lnTo>
                      <a:lnTo>
                        <a:pt x="130" y="88"/>
                      </a:lnTo>
                      <a:lnTo>
                        <a:pt x="130" y="88"/>
                      </a:lnTo>
                      <a:lnTo>
                        <a:pt x="130" y="74"/>
                      </a:lnTo>
                      <a:lnTo>
                        <a:pt x="132" y="68"/>
                      </a:lnTo>
                      <a:lnTo>
                        <a:pt x="132" y="68"/>
                      </a:lnTo>
                      <a:lnTo>
                        <a:pt x="134" y="74"/>
                      </a:lnTo>
                      <a:lnTo>
                        <a:pt x="136" y="88"/>
                      </a:lnTo>
                      <a:lnTo>
                        <a:pt x="136" y="188"/>
                      </a:lnTo>
                      <a:lnTo>
                        <a:pt x="136" y="188"/>
                      </a:lnTo>
                      <a:lnTo>
                        <a:pt x="138" y="196"/>
                      </a:lnTo>
                      <a:lnTo>
                        <a:pt x="140" y="202"/>
                      </a:lnTo>
                      <a:lnTo>
                        <a:pt x="146" y="208"/>
                      </a:lnTo>
                      <a:lnTo>
                        <a:pt x="152" y="208"/>
                      </a:lnTo>
                      <a:lnTo>
                        <a:pt x="152" y="208"/>
                      </a:lnTo>
                      <a:lnTo>
                        <a:pt x="158" y="208"/>
                      </a:lnTo>
                      <a:lnTo>
                        <a:pt x="164" y="202"/>
                      </a:lnTo>
                      <a:lnTo>
                        <a:pt x="168" y="196"/>
                      </a:lnTo>
                      <a:lnTo>
                        <a:pt x="170" y="188"/>
                      </a:lnTo>
                      <a:lnTo>
                        <a:pt x="170" y="76"/>
                      </a:lnTo>
                      <a:lnTo>
                        <a:pt x="170" y="76"/>
                      </a:lnTo>
                      <a:lnTo>
                        <a:pt x="168" y="66"/>
                      </a:lnTo>
                      <a:lnTo>
                        <a:pt x="166" y="54"/>
                      </a:lnTo>
                      <a:lnTo>
                        <a:pt x="162" y="44"/>
                      </a:lnTo>
                      <a:lnTo>
                        <a:pt x="158" y="34"/>
                      </a:lnTo>
                      <a:lnTo>
                        <a:pt x="152" y="26"/>
                      </a:lnTo>
                      <a:lnTo>
                        <a:pt x="146" y="18"/>
                      </a:lnTo>
                      <a:lnTo>
                        <a:pt x="138" y="10"/>
                      </a:lnTo>
                      <a:lnTo>
                        <a:pt x="128" y="4"/>
                      </a:lnTo>
                      <a:lnTo>
                        <a:pt x="128" y="4"/>
                      </a:lnTo>
                      <a:lnTo>
                        <a:pt x="120" y="2"/>
                      </a:lnTo>
                      <a:lnTo>
                        <a:pt x="112" y="0"/>
                      </a:lnTo>
                      <a:lnTo>
                        <a:pt x="104" y="0"/>
                      </a:lnTo>
                      <a:lnTo>
                        <a:pt x="98" y="2"/>
                      </a:lnTo>
                      <a:lnTo>
                        <a:pt x="98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grpSp>
            <p:nvGrpSpPr>
              <p:cNvPr id="3" name="Группа 2"/>
              <p:cNvGrpSpPr/>
              <p:nvPr/>
            </p:nvGrpSpPr>
            <p:grpSpPr>
              <a:xfrm>
                <a:off x="-794699" y="4632625"/>
                <a:ext cx="123388" cy="360000"/>
                <a:chOff x="-809702" y="4632625"/>
                <a:chExt cx="123388" cy="360000"/>
              </a:xfrm>
              <a:solidFill>
                <a:srgbClr val="00854F">
                  <a:alpha val="40000"/>
                </a:srgbClr>
              </a:solidFill>
            </p:grpSpPr>
            <p:sp>
              <p:nvSpPr>
                <p:cNvPr id="295" name="Freeform 75"/>
                <p:cNvSpPr>
                  <a:spLocks/>
                </p:cNvSpPr>
                <p:nvPr/>
              </p:nvSpPr>
              <p:spPr bwMode="auto">
                <a:xfrm>
                  <a:off x="-777766" y="4632625"/>
                  <a:ext cx="60968" cy="60968"/>
                </a:xfrm>
                <a:custGeom>
                  <a:avLst/>
                  <a:gdLst/>
                  <a:ahLst/>
                  <a:cxnLst>
                    <a:cxn ang="0">
                      <a:pos x="42" y="0"/>
                    </a:cxn>
                    <a:cxn ang="0">
                      <a:pos x="42" y="0"/>
                    </a:cxn>
                    <a:cxn ang="0">
                      <a:pos x="34" y="0"/>
                    </a:cxn>
                    <a:cxn ang="0">
                      <a:pos x="26" y="4"/>
                    </a:cxn>
                    <a:cxn ang="0">
                      <a:pos x="18" y="8"/>
                    </a:cxn>
                    <a:cxn ang="0">
                      <a:pos x="12" y="12"/>
                    </a:cxn>
                    <a:cxn ang="0">
                      <a:pos x="6" y="18"/>
                    </a:cxn>
                    <a:cxn ang="0">
                      <a:pos x="2" y="26"/>
                    </a:cxn>
                    <a:cxn ang="0">
                      <a:pos x="0" y="34"/>
                    </a:cxn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0" y="50"/>
                    </a:cxn>
                    <a:cxn ang="0">
                      <a:pos x="2" y="58"/>
                    </a:cxn>
                    <a:cxn ang="0">
                      <a:pos x="6" y="66"/>
                    </a:cxn>
                    <a:cxn ang="0">
                      <a:pos x="12" y="72"/>
                    </a:cxn>
                    <a:cxn ang="0">
                      <a:pos x="18" y="76"/>
                    </a:cxn>
                    <a:cxn ang="0">
                      <a:pos x="26" y="80"/>
                    </a:cxn>
                    <a:cxn ang="0">
                      <a:pos x="34" y="84"/>
                    </a:cxn>
                    <a:cxn ang="0">
                      <a:pos x="42" y="84"/>
                    </a:cxn>
                    <a:cxn ang="0">
                      <a:pos x="42" y="84"/>
                    </a:cxn>
                    <a:cxn ang="0">
                      <a:pos x="50" y="84"/>
                    </a:cxn>
                    <a:cxn ang="0">
                      <a:pos x="58" y="80"/>
                    </a:cxn>
                    <a:cxn ang="0">
                      <a:pos x="66" y="76"/>
                    </a:cxn>
                    <a:cxn ang="0">
                      <a:pos x="72" y="72"/>
                    </a:cxn>
                    <a:cxn ang="0">
                      <a:pos x="76" y="66"/>
                    </a:cxn>
                    <a:cxn ang="0">
                      <a:pos x="80" y="58"/>
                    </a:cxn>
                    <a:cxn ang="0">
                      <a:pos x="82" y="50"/>
                    </a:cxn>
                    <a:cxn ang="0">
                      <a:pos x="84" y="42"/>
                    </a:cxn>
                    <a:cxn ang="0">
                      <a:pos x="84" y="42"/>
                    </a:cxn>
                    <a:cxn ang="0">
                      <a:pos x="82" y="34"/>
                    </a:cxn>
                    <a:cxn ang="0">
                      <a:pos x="80" y="26"/>
                    </a:cxn>
                    <a:cxn ang="0">
                      <a:pos x="76" y="18"/>
                    </a:cxn>
                    <a:cxn ang="0">
                      <a:pos x="72" y="12"/>
                    </a:cxn>
                    <a:cxn ang="0">
                      <a:pos x="66" y="8"/>
                    </a:cxn>
                    <a:cxn ang="0">
                      <a:pos x="58" y="4"/>
                    </a:cxn>
                    <a:cxn ang="0">
                      <a:pos x="50" y="0"/>
                    </a:cxn>
                    <a:cxn ang="0">
                      <a:pos x="42" y="0"/>
                    </a:cxn>
                    <a:cxn ang="0">
                      <a:pos x="42" y="0"/>
                    </a:cxn>
                  </a:cxnLst>
                  <a:rect l="0" t="0" r="r" b="b"/>
                  <a:pathLst>
                    <a:path w="84" h="84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34" y="0"/>
                      </a:lnTo>
                      <a:lnTo>
                        <a:pt x="26" y="4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6" y="18"/>
                      </a:lnTo>
                      <a:lnTo>
                        <a:pt x="2" y="26"/>
                      </a:lnTo>
                      <a:lnTo>
                        <a:pt x="0" y="34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50"/>
                      </a:lnTo>
                      <a:lnTo>
                        <a:pt x="2" y="58"/>
                      </a:lnTo>
                      <a:lnTo>
                        <a:pt x="6" y="66"/>
                      </a:lnTo>
                      <a:lnTo>
                        <a:pt x="12" y="72"/>
                      </a:lnTo>
                      <a:lnTo>
                        <a:pt x="18" y="76"/>
                      </a:lnTo>
                      <a:lnTo>
                        <a:pt x="26" y="80"/>
                      </a:lnTo>
                      <a:lnTo>
                        <a:pt x="34" y="84"/>
                      </a:lnTo>
                      <a:lnTo>
                        <a:pt x="42" y="84"/>
                      </a:lnTo>
                      <a:lnTo>
                        <a:pt x="42" y="84"/>
                      </a:lnTo>
                      <a:lnTo>
                        <a:pt x="50" y="84"/>
                      </a:lnTo>
                      <a:lnTo>
                        <a:pt x="58" y="80"/>
                      </a:lnTo>
                      <a:lnTo>
                        <a:pt x="66" y="76"/>
                      </a:lnTo>
                      <a:lnTo>
                        <a:pt x="72" y="72"/>
                      </a:lnTo>
                      <a:lnTo>
                        <a:pt x="76" y="66"/>
                      </a:lnTo>
                      <a:lnTo>
                        <a:pt x="80" y="58"/>
                      </a:lnTo>
                      <a:lnTo>
                        <a:pt x="82" y="50"/>
                      </a:lnTo>
                      <a:lnTo>
                        <a:pt x="84" y="42"/>
                      </a:lnTo>
                      <a:lnTo>
                        <a:pt x="84" y="42"/>
                      </a:lnTo>
                      <a:lnTo>
                        <a:pt x="82" y="34"/>
                      </a:lnTo>
                      <a:lnTo>
                        <a:pt x="80" y="26"/>
                      </a:lnTo>
                      <a:lnTo>
                        <a:pt x="76" y="18"/>
                      </a:lnTo>
                      <a:lnTo>
                        <a:pt x="72" y="12"/>
                      </a:lnTo>
                      <a:lnTo>
                        <a:pt x="66" y="8"/>
                      </a:lnTo>
                      <a:lnTo>
                        <a:pt x="58" y="4"/>
                      </a:lnTo>
                      <a:lnTo>
                        <a:pt x="50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96" name="Freeform 76"/>
                <p:cNvSpPr>
                  <a:spLocks/>
                </p:cNvSpPr>
                <p:nvPr/>
              </p:nvSpPr>
              <p:spPr bwMode="auto">
                <a:xfrm>
                  <a:off x="-809702" y="4695044"/>
                  <a:ext cx="123388" cy="297581"/>
                </a:xfrm>
                <a:custGeom>
                  <a:avLst/>
                  <a:gdLst/>
                  <a:ahLst/>
                  <a:cxnLst>
                    <a:cxn ang="0">
                      <a:pos x="100" y="2"/>
                    </a:cxn>
                    <a:cxn ang="0">
                      <a:pos x="86" y="4"/>
                    </a:cxn>
                    <a:cxn ang="0">
                      <a:pos x="72" y="2"/>
                    </a:cxn>
                    <a:cxn ang="0">
                      <a:pos x="58" y="0"/>
                    </a:cxn>
                    <a:cxn ang="0">
                      <a:pos x="42" y="4"/>
                    </a:cxn>
                    <a:cxn ang="0">
                      <a:pos x="32" y="10"/>
                    </a:cxn>
                    <a:cxn ang="0">
                      <a:pos x="18" y="26"/>
                    </a:cxn>
                    <a:cxn ang="0">
                      <a:pos x="8" y="44"/>
                    </a:cxn>
                    <a:cxn ang="0">
                      <a:pos x="2" y="66"/>
                    </a:cxn>
                    <a:cxn ang="0">
                      <a:pos x="0" y="188"/>
                    </a:cxn>
                    <a:cxn ang="0">
                      <a:pos x="2" y="196"/>
                    </a:cxn>
                    <a:cxn ang="0">
                      <a:pos x="10" y="208"/>
                    </a:cxn>
                    <a:cxn ang="0">
                      <a:pos x="18" y="208"/>
                    </a:cxn>
                    <a:cxn ang="0">
                      <a:pos x="30" y="202"/>
                    </a:cxn>
                    <a:cxn ang="0">
                      <a:pos x="34" y="188"/>
                    </a:cxn>
                    <a:cxn ang="0">
                      <a:pos x="34" y="88"/>
                    </a:cxn>
                    <a:cxn ang="0">
                      <a:pos x="38" y="68"/>
                    </a:cxn>
                    <a:cxn ang="0">
                      <a:pos x="40" y="74"/>
                    </a:cxn>
                    <a:cxn ang="0">
                      <a:pos x="40" y="208"/>
                    </a:cxn>
                    <a:cxn ang="0">
                      <a:pos x="40" y="390"/>
                    </a:cxn>
                    <a:cxn ang="0">
                      <a:pos x="46" y="404"/>
                    </a:cxn>
                    <a:cxn ang="0">
                      <a:pos x="60" y="410"/>
                    </a:cxn>
                    <a:cxn ang="0">
                      <a:pos x="62" y="410"/>
                    </a:cxn>
                    <a:cxn ang="0">
                      <a:pos x="76" y="404"/>
                    </a:cxn>
                    <a:cxn ang="0">
                      <a:pos x="82" y="390"/>
                    </a:cxn>
                    <a:cxn ang="0">
                      <a:pos x="82" y="232"/>
                    </a:cxn>
                    <a:cxn ang="0">
                      <a:pos x="86" y="212"/>
                    </a:cxn>
                    <a:cxn ang="0">
                      <a:pos x="88" y="218"/>
                    </a:cxn>
                    <a:cxn ang="0">
                      <a:pos x="88" y="390"/>
                    </a:cxn>
                    <a:cxn ang="0">
                      <a:pos x="90" y="396"/>
                    </a:cxn>
                    <a:cxn ang="0">
                      <a:pos x="100" y="408"/>
                    </a:cxn>
                    <a:cxn ang="0">
                      <a:pos x="112" y="410"/>
                    </a:cxn>
                    <a:cxn ang="0">
                      <a:pos x="120" y="408"/>
                    </a:cxn>
                    <a:cxn ang="0">
                      <a:pos x="130" y="396"/>
                    </a:cxn>
                    <a:cxn ang="0">
                      <a:pos x="132" y="208"/>
                    </a:cxn>
                    <a:cxn ang="0">
                      <a:pos x="132" y="88"/>
                    </a:cxn>
                    <a:cxn ang="0">
                      <a:pos x="134" y="68"/>
                    </a:cxn>
                    <a:cxn ang="0">
                      <a:pos x="136" y="74"/>
                    </a:cxn>
                    <a:cxn ang="0">
                      <a:pos x="138" y="188"/>
                    </a:cxn>
                    <a:cxn ang="0">
                      <a:pos x="138" y="196"/>
                    </a:cxn>
                    <a:cxn ang="0">
                      <a:pos x="148" y="208"/>
                    </a:cxn>
                    <a:cxn ang="0">
                      <a:pos x="154" y="208"/>
                    </a:cxn>
                    <a:cxn ang="0">
                      <a:pos x="166" y="202"/>
                    </a:cxn>
                    <a:cxn ang="0">
                      <a:pos x="170" y="188"/>
                    </a:cxn>
                    <a:cxn ang="0">
                      <a:pos x="170" y="76"/>
                    </a:cxn>
                    <a:cxn ang="0">
                      <a:pos x="168" y="54"/>
                    </a:cxn>
                    <a:cxn ang="0">
                      <a:pos x="160" y="34"/>
                    </a:cxn>
                    <a:cxn ang="0">
                      <a:pos x="146" y="18"/>
                    </a:cxn>
                    <a:cxn ang="0">
                      <a:pos x="130" y="4"/>
                    </a:cxn>
                    <a:cxn ang="0">
                      <a:pos x="122" y="2"/>
                    </a:cxn>
                    <a:cxn ang="0">
                      <a:pos x="106" y="0"/>
                    </a:cxn>
                    <a:cxn ang="0">
                      <a:pos x="100" y="2"/>
                    </a:cxn>
                  </a:cxnLst>
                  <a:rect l="0" t="0" r="r" b="b"/>
                  <a:pathLst>
                    <a:path w="170" h="410">
                      <a:moveTo>
                        <a:pt x="100" y="2"/>
                      </a:moveTo>
                      <a:lnTo>
                        <a:pt x="100" y="2"/>
                      </a:lnTo>
                      <a:lnTo>
                        <a:pt x="86" y="4"/>
                      </a:lnTo>
                      <a:lnTo>
                        <a:pt x="86" y="4"/>
                      </a:lnTo>
                      <a:lnTo>
                        <a:pt x="72" y="2"/>
                      </a:lnTo>
                      <a:lnTo>
                        <a:pt x="72" y="2"/>
                      </a:lnTo>
                      <a:lnTo>
                        <a:pt x="66" y="0"/>
                      </a:lnTo>
                      <a:lnTo>
                        <a:pt x="58" y="0"/>
                      </a:lnTo>
                      <a:lnTo>
                        <a:pt x="50" y="2"/>
                      </a:lnTo>
                      <a:lnTo>
                        <a:pt x="42" y="4"/>
                      </a:lnTo>
                      <a:lnTo>
                        <a:pt x="42" y="4"/>
                      </a:lnTo>
                      <a:lnTo>
                        <a:pt x="32" y="10"/>
                      </a:lnTo>
                      <a:lnTo>
                        <a:pt x="24" y="18"/>
                      </a:lnTo>
                      <a:lnTo>
                        <a:pt x="18" y="26"/>
                      </a:lnTo>
                      <a:lnTo>
                        <a:pt x="12" y="34"/>
                      </a:lnTo>
                      <a:lnTo>
                        <a:pt x="8" y="44"/>
                      </a:lnTo>
                      <a:lnTo>
                        <a:pt x="4" y="54"/>
                      </a:lnTo>
                      <a:lnTo>
                        <a:pt x="2" y="66"/>
                      </a:lnTo>
                      <a:lnTo>
                        <a:pt x="0" y="76"/>
                      </a:lnTo>
                      <a:lnTo>
                        <a:pt x="0" y="188"/>
                      </a:lnTo>
                      <a:lnTo>
                        <a:pt x="0" y="188"/>
                      </a:lnTo>
                      <a:lnTo>
                        <a:pt x="2" y="196"/>
                      </a:lnTo>
                      <a:lnTo>
                        <a:pt x="6" y="202"/>
                      </a:lnTo>
                      <a:lnTo>
                        <a:pt x="10" y="208"/>
                      </a:lnTo>
                      <a:lnTo>
                        <a:pt x="18" y="208"/>
                      </a:lnTo>
                      <a:lnTo>
                        <a:pt x="18" y="208"/>
                      </a:lnTo>
                      <a:lnTo>
                        <a:pt x="24" y="208"/>
                      </a:lnTo>
                      <a:lnTo>
                        <a:pt x="30" y="202"/>
                      </a:lnTo>
                      <a:lnTo>
                        <a:pt x="32" y="196"/>
                      </a:lnTo>
                      <a:lnTo>
                        <a:pt x="34" y="188"/>
                      </a:lnTo>
                      <a:lnTo>
                        <a:pt x="34" y="88"/>
                      </a:lnTo>
                      <a:lnTo>
                        <a:pt x="34" y="88"/>
                      </a:lnTo>
                      <a:lnTo>
                        <a:pt x="34" y="74"/>
                      </a:lnTo>
                      <a:lnTo>
                        <a:pt x="38" y="68"/>
                      </a:lnTo>
                      <a:lnTo>
                        <a:pt x="38" y="68"/>
                      </a:lnTo>
                      <a:lnTo>
                        <a:pt x="40" y="74"/>
                      </a:lnTo>
                      <a:lnTo>
                        <a:pt x="40" y="88"/>
                      </a:lnTo>
                      <a:lnTo>
                        <a:pt x="40" y="208"/>
                      </a:lnTo>
                      <a:lnTo>
                        <a:pt x="40" y="390"/>
                      </a:lnTo>
                      <a:lnTo>
                        <a:pt x="40" y="390"/>
                      </a:lnTo>
                      <a:lnTo>
                        <a:pt x="42" y="396"/>
                      </a:lnTo>
                      <a:lnTo>
                        <a:pt x="46" y="404"/>
                      </a:lnTo>
                      <a:lnTo>
                        <a:pt x="52" y="408"/>
                      </a:lnTo>
                      <a:lnTo>
                        <a:pt x="60" y="410"/>
                      </a:lnTo>
                      <a:lnTo>
                        <a:pt x="62" y="410"/>
                      </a:lnTo>
                      <a:lnTo>
                        <a:pt x="62" y="410"/>
                      </a:lnTo>
                      <a:lnTo>
                        <a:pt x="70" y="408"/>
                      </a:lnTo>
                      <a:lnTo>
                        <a:pt x="76" y="404"/>
                      </a:lnTo>
                      <a:lnTo>
                        <a:pt x="82" y="396"/>
                      </a:lnTo>
                      <a:lnTo>
                        <a:pt x="82" y="390"/>
                      </a:lnTo>
                      <a:lnTo>
                        <a:pt x="82" y="232"/>
                      </a:lnTo>
                      <a:lnTo>
                        <a:pt x="82" y="232"/>
                      </a:lnTo>
                      <a:lnTo>
                        <a:pt x="84" y="218"/>
                      </a:lnTo>
                      <a:lnTo>
                        <a:pt x="86" y="212"/>
                      </a:lnTo>
                      <a:lnTo>
                        <a:pt x="86" y="212"/>
                      </a:lnTo>
                      <a:lnTo>
                        <a:pt x="88" y="218"/>
                      </a:lnTo>
                      <a:lnTo>
                        <a:pt x="88" y="232"/>
                      </a:lnTo>
                      <a:lnTo>
                        <a:pt x="88" y="390"/>
                      </a:lnTo>
                      <a:lnTo>
                        <a:pt x="88" y="390"/>
                      </a:lnTo>
                      <a:lnTo>
                        <a:pt x="90" y="396"/>
                      </a:lnTo>
                      <a:lnTo>
                        <a:pt x="94" y="404"/>
                      </a:lnTo>
                      <a:lnTo>
                        <a:pt x="100" y="408"/>
                      </a:lnTo>
                      <a:lnTo>
                        <a:pt x="108" y="410"/>
                      </a:lnTo>
                      <a:lnTo>
                        <a:pt x="112" y="410"/>
                      </a:lnTo>
                      <a:lnTo>
                        <a:pt x="112" y="410"/>
                      </a:lnTo>
                      <a:lnTo>
                        <a:pt x="120" y="408"/>
                      </a:lnTo>
                      <a:lnTo>
                        <a:pt x="126" y="404"/>
                      </a:lnTo>
                      <a:lnTo>
                        <a:pt x="130" y="396"/>
                      </a:lnTo>
                      <a:lnTo>
                        <a:pt x="132" y="390"/>
                      </a:lnTo>
                      <a:lnTo>
                        <a:pt x="132" y="208"/>
                      </a:lnTo>
                      <a:lnTo>
                        <a:pt x="132" y="88"/>
                      </a:lnTo>
                      <a:lnTo>
                        <a:pt x="132" y="88"/>
                      </a:lnTo>
                      <a:lnTo>
                        <a:pt x="132" y="74"/>
                      </a:lnTo>
                      <a:lnTo>
                        <a:pt x="134" y="68"/>
                      </a:lnTo>
                      <a:lnTo>
                        <a:pt x="134" y="68"/>
                      </a:lnTo>
                      <a:lnTo>
                        <a:pt x="136" y="74"/>
                      </a:lnTo>
                      <a:lnTo>
                        <a:pt x="138" y="88"/>
                      </a:lnTo>
                      <a:lnTo>
                        <a:pt x="138" y="188"/>
                      </a:lnTo>
                      <a:lnTo>
                        <a:pt x="138" y="188"/>
                      </a:lnTo>
                      <a:lnTo>
                        <a:pt x="138" y="196"/>
                      </a:lnTo>
                      <a:lnTo>
                        <a:pt x="142" y="202"/>
                      </a:lnTo>
                      <a:lnTo>
                        <a:pt x="148" y="208"/>
                      </a:lnTo>
                      <a:lnTo>
                        <a:pt x="154" y="208"/>
                      </a:lnTo>
                      <a:lnTo>
                        <a:pt x="154" y="208"/>
                      </a:lnTo>
                      <a:lnTo>
                        <a:pt x="160" y="208"/>
                      </a:lnTo>
                      <a:lnTo>
                        <a:pt x="166" y="202"/>
                      </a:lnTo>
                      <a:lnTo>
                        <a:pt x="170" y="196"/>
                      </a:lnTo>
                      <a:lnTo>
                        <a:pt x="170" y="188"/>
                      </a:lnTo>
                      <a:lnTo>
                        <a:pt x="170" y="76"/>
                      </a:lnTo>
                      <a:lnTo>
                        <a:pt x="170" y="76"/>
                      </a:lnTo>
                      <a:lnTo>
                        <a:pt x="170" y="66"/>
                      </a:lnTo>
                      <a:lnTo>
                        <a:pt x="168" y="54"/>
                      </a:lnTo>
                      <a:lnTo>
                        <a:pt x="164" y="44"/>
                      </a:lnTo>
                      <a:lnTo>
                        <a:pt x="160" y="34"/>
                      </a:lnTo>
                      <a:lnTo>
                        <a:pt x="154" y="26"/>
                      </a:lnTo>
                      <a:lnTo>
                        <a:pt x="146" y="18"/>
                      </a:lnTo>
                      <a:lnTo>
                        <a:pt x="138" y="10"/>
                      </a:lnTo>
                      <a:lnTo>
                        <a:pt x="130" y="4"/>
                      </a:lnTo>
                      <a:lnTo>
                        <a:pt x="130" y="4"/>
                      </a:lnTo>
                      <a:lnTo>
                        <a:pt x="122" y="2"/>
                      </a:lnTo>
                      <a:lnTo>
                        <a:pt x="114" y="0"/>
                      </a:lnTo>
                      <a:lnTo>
                        <a:pt x="106" y="0"/>
                      </a:lnTo>
                      <a:lnTo>
                        <a:pt x="100" y="2"/>
                      </a:lnTo>
                      <a:lnTo>
                        <a:pt x="100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grpSp>
            <p:nvGrpSpPr>
              <p:cNvPr id="4" name="Группа 3"/>
              <p:cNvGrpSpPr/>
              <p:nvPr/>
            </p:nvGrpSpPr>
            <p:grpSpPr>
              <a:xfrm>
                <a:off x="-646148" y="4632625"/>
                <a:ext cx="123388" cy="360000"/>
                <a:chOff x="-674701" y="4632625"/>
                <a:chExt cx="123388" cy="360000"/>
              </a:xfrm>
              <a:solidFill>
                <a:srgbClr val="00854F">
                  <a:alpha val="60000"/>
                </a:srgbClr>
              </a:solidFill>
            </p:grpSpPr>
            <p:sp>
              <p:nvSpPr>
                <p:cNvPr id="297" name="Freeform 77"/>
                <p:cNvSpPr>
                  <a:spLocks/>
                </p:cNvSpPr>
                <p:nvPr/>
              </p:nvSpPr>
              <p:spPr bwMode="auto">
                <a:xfrm>
                  <a:off x="-642766" y="4632625"/>
                  <a:ext cx="60968" cy="60968"/>
                </a:xfrm>
                <a:custGeom>
                  <a:avLst/>
                  <a:gdLst/>
                  <a:ahLst/>
                  <a:cxnLst>
                    <a:cxn ang="0">
                      <a:pos x="42" y="0"/>
                    </a:cxn>
                    <a:cxn ang="0">
                      <a:pos x="42" y="0"/>
                    </a:cxn>
                    <a:cxn ang="0">
                      <a:pos x="32" y="0"/>
                    </a:cxn>
                    <a:cxn ang="0">
                      <a:pos x="24" y="4"/>
                    </a:cxn>
                    <a:cxn ang="0">
                      <a:pos x="18" y="8"/>
                    </a:cxn>
                    <a:cxn ang="0">
                      <a:pos x="12" y="12"/>
                    </a:cxn>
                    <a:cxn ang="0">
                      <a:pos x="6" y="18"/>
                    </a:cxn>
                    <a:cxn ang="0">
                      <a:pos x="2" y="26"/>
                    </a:cxn>
                    <a:cxn ang="0">
                      <a:pos x="0" y="34"/>
                    </a:cxn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0" y="50"/>
                    </a:cxn>
                    <a:cxn ang="0">
                      <a:pos x="2" y="58"/>
                    </a:cxn>
                    <a:cxn ang="0">
                      <a:pos x="6" y="66"/>
                    </a:cxn>
                    <a:cxn ang="0">
                      <a:pos x="12" y="72"/>
                    </a:cxn>
                    <a:cxn ang="0">
                      <a:pos x="18" y="76"/>
                    </a:cxn>
                    <a:cxn ang="0">
                      <a:pos x="24" y="80"/>
                    </a:cxn>
                    <a:cxn ang="0">
                      <a:pos x="32" y="84"/>
                    </a:cxn>
                    <a:cxn ang="0">
                      <a:pos x="42" y="84"/>
                    </a:cxn>
                    <a:cxn ang="0">
                      <a:pos x="42" y="84"/>
                    </a:cxn>
                    <a:cxn ang="0">
                      <a:pos x="50" y="84"/>
                    </a:cxn>
                    <a:cxn ang="0">
                      <a:pos x="58" y="80"/>
                    </a:cxn>
                    <a:cxn ang="0">
                      <a:pos x="64" y="76"/>
                    </a:cxn>
                    <a:cxn ang="0">
                      <a:pos x="70" y="72"/>
                    </a:cxn>
                    <a:cxn ang="0">
                      <a:pos x="76" y="66"/>
                    </a:cxn>
                    <a:cxn ang="0">
                      <a:pos x="80" y="58"/>
                    </a:cxn>
                    <a:cxn ang="0">
                      <a:pos x="82" y="50"/>
                    </a:cxn>
                    <a:cxn ang="0">
                      <a:pos x="84" y="42"/>
                    </a:cxn>
                    <a:cxn ang="0">
                      <a:pos x="84" y="42"/>
                    </a:cxn>
                    <a:cxn ang="0">
                      <a:pos x="82" y="34"/>
                    </a:cxn>
                    <a:cxn ang="0">
                      <a:pos x="80" y="26"/>
                    </a:cxn>
                    <a:cxn ang="0">
                      <a:pos x="76" y="18"/>
                    </a:cxn>
                    <a:cxn ang="0">
                      <a:pos x="70" y="12"/>
                    </a:cxn>
                    <a:cxn ang="0">
                      <a:pos x="64" y="8"/>
                    </a:cxn>
                    <a:cxn ang="0">
                      <a:pos x="58" y="4"/>
                    </a:cxn>
                    <a:cxn ang="0">
                      <a:pos x="50" y="0"/>
                    </a:cxn>
                    <a:cxn ang="0">
                      <a:pos x="42" y="0"/>
                    </a:cxn>
                    <a:cxn ang="0">
                      <a:pos x="42" y="0"/>
                    </a:cxn>
                  </a:cxnLst>
                  <a:rect l="0" t="0" r="r" b="b"/>
                  <a:pathLst>
                    <a:path w="84" h="84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32" y="0"/>
                      </a:lnTo>
                      <a:lnTo>
                        <a:pt x="24" y="4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6" y="18"/>
                      </a:lnTo>
                      <a:lnTo>
                        <a:pt x="2" y="26"/>
                      </a:lnTo>
                      <a:lnTo>
                        <a:pt x="0" y="34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50"/>
                      </a:lnTo>
                      <a:lnTo>
                        <a:pt x="2" y="58"/>
                      </a:lnTo>
                      <a:lnTo>
                        <a:pt x="6" y="66"/>
                      </a:lnTo>
                      <a:lnTo>
                        <a:pt x="12" y="72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2" y="84"/>
                      </a:lnTo>
                      <a:lnTo>
                        <a:pt x="42" y="84"/>
                      </a:lnTo>
                      <a:lnTo>
                        <a:pt x="42" y="84"/>
                      </a:lnTo>
                      <a:lnTo>
                        <a:pt x="50" y="84"/>
                      </a:lnTo>
                      <a:lnTo>
                        <a:pt x="58" y="80"/>
                      </a:lnTo>
                      <a:lnTo>
                        <a:pt x="64" y="76"/>
                      </a:lnTo>
                      <a:lnTo>
                        <a:pt x="70" y="72"/>
                      </a:lnTo>
                      <a:lnTo>
                        <a:pt x="76" y="66"/>
                      </a:lnTo>
                      <a:lnTo>
                        <a:pt x="80" y="58"/>
                      </a:lnTo>
                      <a:lnTo>
                        <a:pt x="82" y="50"/>
                      </a:lnTo>
                      <a:lnTo>
                        <a:pt x="84" y="42"/>
                      </a:lnTo>
                      <a:lnTo>
                        <a:pt x="84" y="42"/>
                      </a:lnTo>
                      <a:lnTo>
                        <a:pt x="82" y="34"/>
                      </a:lnTo>
                      <a:lnTo>
                        <a:pt x="80" y="26"/>
                      </a:lnTo>
                      <a:lnTo>
                        <a:pt x="76" y="18"/>
                      </a:lnTo>
                      <a:lnTo>
                        <a:pt x="70" y="12"/>
                      </a:lnTo>
                      <a:lnTo>
                        <a:pt x="64" y="8"/>
                      </a:lnTo>
                      <a:lnTo>
                        <a:pt x="58" y="4"/>
                      </a:lnTo>
                      <a:lnTo>
                        <a:pt x="50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11" name="Freeform 78"/>
                <p:cNvSpPr>
                  <a:spLocks/>
                </p:cNvSpPr>
                <p:nvPr/>
              </p:nvSpPr>
              <p:spPr bwMode="auto">
                <a:xfrm>
                  <a:off x="-674701" y="4695044"/>
                  <a:ext cx="123388" cy="297581"/>
                </a:xfrm>
                <a:custGeom>
                  <a:avLst/>
                  <a:gdLst/>
                  <a:ahLst/>
                  <a:cxnLst>
                    <a:cxn ang="0">
                      <a:pos x="98" y="2"/>
                    </a:cxn>
                    <a:cxn ang="0">
                      <a:pos x="86" y="4"/>
                    </a:cxn>
                    <a:cxn ang="0">
                      <a:pos x="72" y="2"/>
                    </a:cxn>
                    <a:cxn ang="0">
                      <a:pos x="56" y="0"/>
                    </a:cxn>
                    <a:cxn ang="0">
                      <a:pos x="40" y="4"/>
                    </a:cxn>
                    <a:cxn ang="0">
                      <a:pos x="32" y="10"/>
                    </a:cxn>
                    <a:cxn ang="0">
                      <a:pos x="18" y="26"/>
                    </a:cxn>
                    <a:cxn ang="0">
                      <a:pos x="6" y="44"/>
                    </a:cxn>
                    <a:cxn ang="0">
                      <a:pos x="2" y="66"/>
                    </a:cxn>
                    <a:cxn ang="0">
                      <a:pos x="0" y="188"/>
                    </a:cxn>
                    <a:cxn ang="0">
                      <a:pos x="2" y="196"/>
                    </a:cxn>
                    <a:cxn ang="0">
                      <a:pos x="10" y="208"/>
                    </a:cxn>
                    <a:cxn ang="0">
                      <a:pos x="16" y="208"/>
                    </a:cxn>
                    <a:cxn ang="0">
                      <a:pos x="28" y="202"/>
                    </a:cxn>
                    <a:cxn ang="0">
                      <a:pos x="34" y="188"/>
                    </a:cxn>
                    <a:cxn ang="0">
                      <a:pos x="34" y="88"/>
                    </a:cxn>
                    <a:cxn ang="0">
                      <a:pos x="36" y="68"/>
                    </a:cxn>
                    <a:cxn ang="0">
                      <a:pos x="38" y="74"/>
                    </a:cxn>
                    <a:cxn ang="0">
                      <a:pos x="40" y="208"/>
                    </a:cxn>
                    <a:cxn ang="0">
                      <a:pos x="40" y="390"/>
                    </a:cxn>
                    <a:cxn ang="0">
                      <a:pos x="46" y="404"/>
                    </a:cxn>
                    <a:cxn ang="0">
                      <a:pos x="60" y="410"/>
                    </a:cxn>
                    <a:cxn ang="0">
                      <a:pos x="62" y="410"/>
                    </a:cxn>
                    <a:cxn ang="0">
                      <a:pos x="76" y="404"/>
                    </a:cxn>
                    <a:cxn ang="0">
                      <a:pos x="82" y="390"/>
                    </a:cxn>
                    <a:cxn ang="0">
                      <a:pos x="82" y="232"/>
                    </a:cxn>
                    <a:cxn ang="0">
                      <a:pos x="86" y="212"/>
                    </a:cxn>
                    <a:cxn ang="0">
                      <a:pos x="88" y="218"/>
                    </a:cxn>
                    <a:cxn ang="0">
                      <a:pos x="88" y="390"/>
                    </a:cxn>
                    <a:cxn ang="0">
                      <a:pos x="90" y="396"/>
                    </a:cxn>
                    <a:cxn ang="0">
                      <a:pos x="100" y="408"/>
                    </a:cxn>
                    <a:cxn ang="0">
                      <a:pos x="110" y="410"/>
                    </a:cxn>
                    <a:cxn ang="0">
                      <a:pos x="118" y="408"/>
                    </a:cxn>
                    <a:cxn ang="0">
                      <a:pos x="130" y="396"/>
                    </a:cxn>
                    <a:cxn ang="0">
                      <a:pos x="130" y="208"/>
                    </a:cxn>
                    <a:cxn ang="0">
                      <a:pos x="130" y="88"/>
                    </a:cxn>
                    <a:cxn ang="0">
                      <a:pos x="134" y="68"/>
                    </a:cxn>
                    <a:cxn ang="0">
                      <a:pos x="136" y="74"/>
                    </a:cxn>
                    <a:cxn ang="0">
                      <a:pos x="136" y="188"/>
                    </a:cxn>
                    <a:cxn ang="0">
                      <a:pos x="138" y="196"/>
                    </a:cxn>
                    <a:cxn ang="0">
                      <a:pos x="146" y="208"/>
                    </a:cxn>
                    <a:cxn ang="0">
                      <a:pos x="154" y="208"/>
                    </a:cxn>
                    <a:cxn ang="0">
                      <a:pos x="166" y="202"/>
                    </a:cxn>
                    <a:cxn ang="0">
                      <a:pos x="170" y="188"/>
                    </a:cxn>
                    <a:cxn ang="0">
                      <a:pos x="170" y="76"/>
                    </a:cxn>
                    <a:cxn ang="0">
                      <a:pos x="168" y="54"/>
                    </a:cxn>
                    <a:cxn ang="0">
                      <a:pos x="158" y="34"/>
                    </a:cxn>
                    <a:cxn ang="0">
                      <a:pos x="146" y="18"/>
                    </a:cxn>
                    <a:cxn ang="0">
                      <a:pos x="130" y="4"/>
                    </a:cxn>
                    <a:cxn ang="0">
                      <a:pos x="122" y="2"/>
                    </a:cxn>
                    <a:cxn ang="0">
                      <a:pos x="106" y="0"/>
                    </a:cxn>
                    <a:cxn ang="0">
                      <a:pos x="98" y="2"/>
                    </a:cxn>
                  </a:cxnLst>
                  <a:rect l="0" t="0" r="r" b="b"/>
                  <a:pathLst>
                    <a:path w="170" h="410">
                      <a:moveTo>
                        <a:pt x="98" y="2"/>
                      </a:moveTo>
                      <a:lnTo>
                        <a:pt x="98" y="2"/>
                      </a:lnTo>
                      <a:lnTo>
                        <a:pt x="86" y="4"/>
                      </a:lnTo>
                      <a:lnTo>
                        <a:pt x="86" y="4"/>
                      </a:lnTo>
                      <a:lnTo>
                        <a:pt x="72" y="2"/>
                      </a:lnTo>
                      <a:lnTo>
                        <a:pt x="72" y="2"/>
                      </a:lnTo>
                      <a:lnTo>
                        <a:pt x="64" y="0"/>
                      </a:lnTo>
                      <a:lnTo>
                        <a:pt x="56" y="0"/>
                      </a:lnTo>
                      <a:lnTo>
                        <a:pt x="48" y="2"/>
                      </a:lnTo>
                      <a:lnTo>
                        <a:pt x="40" y="4"/>
                      </a:lnTo>
                      <a:lnTo>
                        <a:pt x="40" y="4"/>
                      </a:lnTo>
                      <a:lnTo>
                        <a:pt x="32" y="10"/>
                      </a:lnTo>
                      <a:lnTo>
                        <a:pt x="24" y="18"/>
                      </a:lnTo>
                      <a:lnTo>
                        <a:pt x="18" y="26"/>
                      </a:lnTo>
                      <a:lnTo>
                        <a:pt x="12" y="34"/>
                      </a:lnTo>
                      <a:lnTo>
                        <a:pt x="6" y="44"/>
                      </a:lnTo>
                      <a:lnTo>
                        <a:pt x="4" y="54"/>
                      </a:lnTo>
                      <a:lnTo>
                        <a:pt x="2" y="66"/>
                      </a:lnTo>
                      <a:lnTo>
                        <a:pt x="0" y="76"/>
                      </a:lnTo>
                      <a:lnTo>
                        <a:pt x="0" y="188"/>
                      </a:lnTo>
                      <a:lnTo>
                        <a:pt x="0" y="188"/>
                      </a:lnTo>
                      <a:lnTo>
                        <a:pt x="2" y="196"/>
                      </a:lnTo>
                      <a:lnTo>
                        <a:pt x="6" y="202"/>
                      </a:lnTo>
                      <a:lnTo>
                        <a:pt x="10" y="208"/>
                      </a:lnTo>
                      <a:lnTo>
                        <a:pt x="16" y="208"/>
                      </a:lnTo>
                      <a:lnTo>
                        <a:pt x="16" y="208"/>
                      </a:lnTo>
                      <a:lnTo>
                        <a:pt x="24" y="208"/>
                      </a:lnTo>
                      <a:lnTo>
                        <a:pt x="28" y="202"/>
                      </a:lnTo>
                      <a:lnTo>
                        <a:pt x="32" y="196"/>
                      </a:lnTo>
                      <a:lnTo>
                        <a:pt x="34" y="188"/>
                      </a:lnTo>
                      <a:lnTo>
                        <a:pt x="34" y="88"/>
                      </a:lnTo>
                      <a:lnTo>
                        <a:pt x="34" y="88"/>
                      </a:lnTo>
                      <a:lnTo>
                        <a:pt x="34" y="74"/>
                      </a:lnTo>
                      <a:lnTo>
                        <a:pt x="36" y="68"/>
                      </a:lnTo>
                      <a:lnTo>
                        <a:pt x="36" y="68"/>
                      </a:lnTo>
                      <a:lnTo>
                        <a:pt x="38" y="74"/>
                      </a:lnTo>
                      <a:lnTo>
                        <a:pt x="40" y="88"/>
                      </a:lnTo>
                      <a:lnTo>
                        <a:pt x="40" y="208"/>
                      </a:lnTo>
                      <a:lnTo>
                        <a:pt x="40" y="390"/>
                      </a:lnTo>
                      <a:lnTo>
                        <a:pt x="40" y="390"/>
                      </a:lnTo>
                      <a:lnTo>
                        <a:pt x="42" y="396"/>
                      </a:lnTo>
                      <a:lnTo>
                        <a:pt x="46" y="404"/>
                      </a:lnTo>
                      <a:lnTo>
                        <a:pt x="52" y="408"/>
                      </a:lnTo>
                      <a:lnTo>
                        <a:pt x="60" y="410"/>
                      </a:lnTo>
                      <a:lnTo>
                        <a:pt x="62" y="410"/>
                      </a:lnTo>
                      <a:lnTo>
                        <a:pt x="62" y="410"/>
                      </a:lnTo>
                      <a:lnTo>
                        <a:pt x="70" y="408"/>
                      </a:lnTo>
                      <a:lnTo>
                        <a:pt x="76" y="404"/>
                      </a:lnTo>
                      <a:lnTo>
                        <a:pt x="80" y="396"/>
                      </a:lnTo>
                      <a:lnTo>
                        <a:pt x="82" y="390"/>
                      </a:lnTo>
                      <a:lnTo>
                        <a:pt x="82" y="232"/>
                      </a:lnTo>
                      <a:lnTo>
                        <a:pt x="82" y="232"/>
                      </a:lnTo>
                      <a:lnTo>
                        <a:pt x="84" y="218"/>
                      </a:lnTo>
                      <a:lnTo>
                        <a:pt x="86" y="212"/>
                      </a:lnTo>
                      <a:lnTo>
                        <a:pt x="86" y="212"/>
                      </a:lnTo>
                      <a:lnTo>
                        <a:pt x="88" y="218"/>
                      </a:lnTo>
                      <a:lnTo>
                        <a:pt x="88" y="232"/>
                      </a:lnTo>
                      <a:lnTo>
                        <a:pt x="88" y="390"/>
                      </a:lnTo>
                      <a:lnTo>
                        <a:pt x="88" y="390"/>
                      </a:lnTo>
                      <a:lnTo>
                        <a:pt x="90" y="396"/>
                      </a:lnTo>
                      <a:lnTo>
                        <a:pt x="94" y="404"/>
                      </a:lnTo>
                      <a:lnTo>
                        <a:pt x="100" y="408"/>
                      </a:lnTo>
                      <a:lnTo>
                        <a:pt x="108" y="410"/>
                      </a:lnTo>
                      <a:lnTo>
                        <a:pt x="110" y="410"/>
                      </a:lnTo>
                      <a:lnTo>
                        <a:pt x="110" y="410"/>
                      </a:lnTo>
                      <a:lnTo>
                        <a:pt x="118" y="408"/>
                      </a:lnTo>
                      <a:lnTo>
                        <a:pt x="124" y="404"/>
                      </a:lnTo>
                      <a:lnTo>
                        <a:pt x="130" y="396"/>
                      </a:lnTo>
                      <a:lnTo>
                        <a:pt x="130" y="390"/>
                      </a:lnTo>
                      <a:lnTo>
                        <a:pt x="130" y="208"/>
                      </a:lnTo>
                      <a:lnTo>
                        <a:pt x="130" y="88"/>
                      </a:lnTo>
                      <a:lnTo>
                        <a:pt x="130" y="88"/>
                      </a:lnTo>
                      <a:lnTo>
                        <a:pt x="132" y="74"/>
                      </a:lnTo>
                      <a:lnTo>
                        <a:pt x="134" y="68"/>
                      </a:lnTo>
                      <a:lnTo>
                        <a:pt x="134" y="68"/>
                      </a:lnTo>
                      <a:lnTo>
                        <a:pt x="136" y="74"/>
                      </a:lnTo>
                      <a:lnTo>
                        <a:pt x="136" y="88"/>
                      </a:lnTo>
                      <a:lnTo>
                        <a:pt x="136" y="188"/>
                      </a:lnTo>
                      <a:lnTo>
                        <a:pt x="136" y="188"/>
                      </a:lnTo>
                      <a:lnTo>
                        <a:pt x="138" y="196"/>
                      </a:lnTo>
                      <a:lnTo>
                        <a:pt x="142" y="202"/>
                      </a:lnTo>
                      <a:lnTo>
                        <a:pt x="146" y="208"/>
                      </a:lnTo>
                      <a:lnTo>
                        <a:pt x="154" y="208"/>
                      </a:lnTo>
                      <a:lnTo>
                        <a:pt x="154" y="208"/>
                      </a:lnTo>
                      <a:lnTo>
                        <a:pt x="160" y="208"/>
                      </a:lnTo>
                      <a:lnTo>
                        <a:pt x="166" y="202"/>
                      </a:lnTo>
                      <a:lnTo>
                        <a:pt x="168" y="196"/>
                      </a:lnTo>
                      <a:lnTo>
                        <a:pt x="170" y="188"/>
                      </a:lnTo>
                      <a:lnTo>
                        <a:pt x="170" y="76"/>
                      </a:lnTo>
                      <a:lnTo>
                        <a:pt x="170" y="76"/>
                      </a:lnTo>
                      <a:lnTo>
                        <a:pt x="170" y="66"/>
                      </a:lnTo>
                      <a:lnTo>
                        <a:pt x="168" y="54"/>
                      </a:lnTo>
                      <a:lnTo>
                        <a:pt x="164" y="44"/>
                      </a:lnTo>
                      <a:lnTo>
                        <a:pt x="158" y="34"/>
                      </a:lnTo>
                      <a:lnTo>
                        <a:pt x="154" y="26"/>
                      </a:lnTo>
                      <a:lnTo>
                        <a:pt x="146" y="18"/>
                      </a:lnTo>
                      <a:lnTo>
                        <a:pt x="138" y="10"/>
                      </a:lnTo>
                      <a:lnTo>
                        <a:pt x="130" y="4"/>
                      </a:lnTo>
                      <a:lnTo>
                        <a:pt x="130" y="4"/>
                      </a:lnTo>
                      <a:lnTo>
                        <a:pt x="122" y="2"/>
                      </a:lnTo>
                      <a:lnTo>
                        <a:pt x="114" y="0"/>
                      </a:lnTo>
                      <a:lnTo>
                        <a:pt x="106" y="0"/>
                      </a:lnTo>
                      <a:lnTo>
                        <a:pt x="98" y="2"/>
                      </a:lnTo>
                      <a:lnTo>
                        <a:pt x="98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grpSp>
            <p:nvGrpSpPr>
              <p:cNvPr id="5" name="Группа 4"/>
              <p:cNvGrpSpPr/>
              <p:nvPr/>
            </p:nvGrpSpPr>
            <p:grpSpPr>
              <a:xfrm>
                <a:off x="-497597" y="4632625"/>
                <a:ext cx="123388" cy="360000"/>
                <a:chOff x="-539701" y="4632625"/>
                <a:chExt cx="123388" cy="360000"/>
              </a:xfrm>
              <a:solidFill>
                <a:srgbClr val="00854F">
                  <a:alpha val="80000"/>
                </a:srgbClr>
              </a:solidFill>
            </p:grpSpPr>
            <p:sp>
              <p:nvSpPr>
                <p:cNvPr id="312" name="Freeform 79"/>
                <p:cNvSpPr>
                  <a:spLocks/>
                </p:cNvSpPr>
                <p:nvPr/>
              </p:nvSpPr>
              <p:spPr bwMode="auto">
                <a:xfrm>
                  <a:off x="-509217" y="4632625"/>
                  <a:ext cx="60968" cy="60968"/>
                </a:xfrm>
                <a:custGeom>
                  <a:avLst/>
                  <a:gdLst/>
                  <a:ahLst/>
                  <a:cxnLst>
                    <a:cxn ang="0">
                      <a:pos x="42" y="0"/>
                    </a:cxn>
                    <a:cxn ang="0">
                      <a:pos x="42" y="0"/>
                    </a:cxn>
                    <a:cxn ang="0">
                      <a:pos x="34" y="0"/>
                    </a:cxn>
                    <a:cxn ang="0">
                      <a:pos x="26" y="4"/>
                    </a:cxn>
                    <a:cxn ang="0">
                      <a:pos x="20" y="8"/>
                    </a:cxn>
                    <a:cxn ang="0">
                      <a:pos x="12" y="12"/>
                    </a:cxn>
                    <a:cxn ang="0">
                      <a:pos x="8" y="18"/>
                    </a:cxn>
                    <a:cxn ang="0">
                      <a:pos x="4" y="26"/>
                    </a:cxn>
                    <a:cxn ang="0">
                      <a:pos x="2" y="34"/>
                    </a:cxn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2" y="50"/>
                    </a:cxn>
                    <a:cxn ang="0">
                      <a:pos x="4" y="58"/>
                    </a:cxn>
                    <a:cxn ang="0">
                      <a:pos x="8" y="66"/>
                    </a:cxn>
                    <a:cxn ang="0">
                      <a:pos x="12" y="72"/>
                    </a:cxn>
                    <a:cxn ang="0">
                      <a:pos x="20" y="76"/>
                    </a:cxn>
                    <a:cxn ang="0">
                      <a:pos x="26" y="80"/>
                    </a:cxn>
                    <a:cxn ang="0">
                      <a:pos x="34" y="84"/>
                    </a:cxn>
                    <a:cxn ang="0">
                      <a:pos x="42" y="84"/>
                    </a:cxn>
                    <a:cxn ang="0">
                      <a:pos x="42" y="84"/>
                    </a:cxn>
                    <a:cxn ang="0">
                      <a:pos x="52" y="84"/>
                    </a:cxn>
                    <a:cxn ang="0">
                      <a:pos x="60" y="80"/>
                    </a:cxn>
                    <a:cxn ang="0">
                      <a:pos x="66" y="76"/>
                    </a:cxn>
                    <a:cxn ang="0">
                      <a:pos x="72" y="72"/>
                    </a:cxn>
                    <a:cxn ang="0">
                      <a:pos x="78" y="66"/>
                    </a:cxn>
                    <a:cxn ang="0">
                      <a:pos x="82" y="58"/>
                    </a:cxn>
                    <a:cxn ang="0">
                      <a:pos x="84" y="50"/>
                    </a:cxn>
                    <a:cxn ang="0">
                      <a:pos x="84" y="42"/>
                    </a:cxn>
                    <a:cxn ang="0">
                      <a:pos x="84" y="42"/>
                    </a:cxn>
                    <a:cxn ang="0">
                      <a:pos x="84" y="34"/>
                    </a:cxn>
                    <a:cxn ang="0">
                      <a:pos x="82" y="26"/>
                    </a:cxn>
                    <a:cxn ang="0">
                      <a:pos x="78" y="18"/>
                    </a:cxn>
                    <a:cxn ang="0">
                      <a:pos x="72" y="12"/>
                    </a:cxn>
                    <a:cxn ang="0">
                      <a:pos x="66" y="8"/>
                    </a:cxn>
                    <a:cxn ang="0">
                      <a:pos x="60" y="4"/>
                    </a:cxn>
                    <a:cxn ang="0">
                      <a:pos x="52" y="0"/>
                    </a:cxn>
                    <a:cxn ang="0">
                      <a:pos x="42" y="0"/>
                    </a:cxn>
                    <a:cxn ang="0">
                      <a:pos x="42" y="0"/>
                    </a:cxn>
                  </a:cxnLst>
                  <a:rect l="0" t="0" r="r" b="b"/>
                  <a:pathLst>
                    <a:path w="84" h="84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34" y="0"/>
                      </a:lnTo>
                      <a:lnTo>
                        <a:pt x="26" y="4"/>
                      </a:lnTo>
                      <a:lnTo>
                        <a:pt x="20" y="8"/>
                      </a:lnTo>
                      <a:lnTo>
                        <a:pt x="12" y="12"/>
                      </a:lnTo>
                      <a:lnTo>
                        <a:pt x="8" y="18"/>
                      </a:lnTo>
                      <a:lnTo>
                        <a:pt x="4" y="26"/>
                      </a:lnTo>
                      <a:lnTo>
                        <a:pt x="2" y="34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2" y="50"/>
                      </a:lnTo>
                      <a:lnTo>
                        <a:pt x="4" y="58"/>
                      </a:lnTo>
                      <a:lnTo>
                        <a:pt x="8" y="66"/>
                      </a:lnTo>
                      <a:lnTo>
                        <a:pt x="12" y="72"/>
                      </a:lnTo>
                      <a:lnTo>
                        <a:pt x="20" y="76"/>
                      </a:lnTo>
                      <a:lnTo>
                        <a:pt x="26" y="80"/>
                      </a:lnTo>
                      <a:lnTo>
                        <a:pt x="34" y="84"/>
                      </a:lnTo>
                      <a:lnTo>
                        <a:pt x="42" y="84"/>
                      </a:lnTo>
                      <a:lnTo>
                        <a:pt x="42" y="84"/>
                      </a:lnTo>
                      <a:lnTo>
                        <a:pt x="52" y="84"/>
                      </a:lnTo>
                      <a:lnTo>
                        <a:pt x="60" y="80"/>
                      </a:lnTo>
                      <a:lnTo>
                        <a:pt x="66" y="76"/>
                      </a:lnTo>
                      <a:lnTo>
                        <a:pt x="72" y="72"/>
                      </a:lnTo>
                      <a:lnTo>
                        <a:pt x="78" y="66"/>
                      </a:lnTo>
                      <a:lnTo>
                        <a:pt x="82" y="58"/>
                      </a:lnTo>
                      <a:lnTo>
                        <a:pt x="84" y="50"/>
                      </a:lnTo>
                      <a:lnTo>
                        <a:pt x="84" y="42"/>
                      </a:lnTo>
                      <a:lnTo>
                        <a:pt x="84" y="42"/>
                      </a:lnTo>
                      <a:lnTo>
                        <a:pt x="84" y="34"/>
                      </a:lnTo>
                      <a:lnTo>
                        <a:pt x="82" y="26"/>
                      </a:lnTo>
                      <a:lnTo>
                        <a:pt x="78" y="18"/>
                      </a:lnTo>
                      <a:lnTo>
                        <a:pt x="72" y="12"/>
                      </a:lnTo>
                      <a:lnTo>
                        <a:pt x="66" y="8"/>
                      </a:lnTo>
                      <a:lnTo>
                        <a:pt x="60" y="4"/>
                      </a:lnTo>
                      <a:lnTo>
                        <a:pt x="5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13" name="Freeform 80"/>
                <p:cNvSpPr>
                  <a:spLocks/>
                </p:cNvSpPr>
                <p:nvPr/>
              </p:nvSpPr>
              <p:spPr bwMode="auto">
                <a:xfrm>
                  <a:off x="-539701" y="4695044"/>
                  <a:ext cx="123388" cy="297581"/>
                </a:xfrm>
                <a:custGeom>
                  <a:avLst/>
                  <a:gdLst/>
                  <a:ahLst/>
                  <a:cxnLst>
                    <a:cxn ang="0">
                      <a:pos x="98" y="2"/>
                    </a:cxn>
                    <a:cxn ang="0">
                      <a:pos x="84" y="4"/>
                    </a:cxn>
                    <a:cxn ang="0">
                      <a:pos x="70" y="2"/>
                    </a:cxn>
                    <a:cxn ang="0">
                      <a:pos x="56" y="0"/>
                    </a:cxn>
                    <a:cxn ang="0">
                      <a:pos x="40" y="4"/>
                    </a:cxn>
                    <a:cxn ang="0">
                      <a:pos x="32" y="10"/>
                    </a:cxn>
                    <a:cxn ang="0">
                      <a:pos x="16" y="26"/>
                    </a:cxn>
                    <a:cxn ang="0">
                      <a:pos x="6" y="44"/>
                    </a:cxn>
                    <a:cxn ang="0">
                      <a:pos x="0" y="66"/>
                    </a:cxn>
                    <a:cxn ang="0">
                      <a:pos x="0" y="188"/>
                    </a:cxn>
                    <a:cxn ang="0">
                      <a:pos x="2" y="196"/>
                    </a:cxn>
                    <a:cxn ang="0">
                      <a:pos x="10" y="208"/>
                    </a:cxn>
                    <a:cxn ang="0">
                      <a:pos x="16" y="208"/>
                    </a:cxn>
                    <a:cxn ang="0">
                      <a:pos x="28" y="202"/>
                    </a:cxn>
                    <a:cxn ang="0">
                      <a:pos x="34" y="188"/>
                    </a:cxn>
                    <a:cxn ang="0">
                      <a:pos x="34" y="88"/>
                    </a:cxn>
                    <a:cxn ang="0">
                      <a:pos x="36" y="68"/>
                    </a:cxn>
                    <a:cxn ang="0">
                      <a:pos x="38" y="74"/>
                    </a:cxn>
                    <a:cxn ang="0">
                      <a:pos x="40" y="208"/>
                    </a:cxn>
                    <a:cxn ang="0">
                      <a:pos x="40" y="390"/>
                    </a:cxn>
                    <a:cxn ang="0">
                      <a:pos x="44" y="404"/>
                    </a:cxn>
                    <a:cxn ang="0">
                      <a:pos x="60" y="410"/>
                    </a:cxn>
                    <a:cxn ang="0">
                      <a:pos x="62" y="410"/>
                    </a:cxn>
                    <a:cxn ang="0">
                      <a:pos x="76" y="404"/>
                    </a:cxn>
                    <a:cxn ang="0">
                      <a:pos x="82" y="390"/>
                    </a:cxn>
                    <a:cxn ang="0">
                      <a:pos x="82" y="232"/>
                    </a:cxn>
                    <a:cxn ang="0">
                      <a:pos x="84" y="212"/>
                    </a:cxn>
                    <a:cxn ang="0">
                      <a:pos x="86" y="218"/>
                    </a:cxn>
                    <a:cxn ang="0">
                      <a:pos x="88" y="390"/>
                    </a:cxn>
                    <a:cxn ang="0">
                      <a:pos x="90" y="396"/>
                    </a:cxn>
                    <a:cxn ang="0">
                      <a:pos x="100" y="408"/>
                    </a:cxn>
                    <a:cxn ang="0">
                      <a:pos x="110" y="410"/>
                    </a:cxn>
                    <a:cxn ang="0">
                      <a:pos x="118" y="408"/>
                    </a:cxn>
                    <a:cxn ang="0">
                      <a:pos x="128" y="396"/>
                    </a:cxn>
                    <a:cxn ang="0">
                      <a:pos x="130" y="208"/>
                    </a:cxn>
                    <a:cxn ang="0">
                      <a:pos x="130" y="88"/>
                    </a:cxn>
                    <a:cxn ang="0">
                      <a:pos x="134" y="68"/>
                    </a:cxn>
                    <a:cxn ang="0">
                      <a:pos x="136" y="74"/>
                    </a:cxn>
                    <a:cxn ang="0">
                      <a:pos x="136" y="188"/>
                    </a:cxn>
                    <a:cxn ang="0">
                      <a:pos x="138" y="196"/>
                    </a:cxn>
                    <a:cxn ang="0">
                      <a:pos x="146" y="208"/>
                    </a:cxn>
                    <a:cxn ang="0">
                      <a:pos x="152" y="208"/>
                    </a:cxn>
                    <a:cxn ang="0">
                      <a:pos x="164" y="202"/>
                    </a:cxn>
                    <a:cxn ang="0">
                      <a:pos x="170" y="188"/>
                    </a:cxn>
                    <a:cxn ang="0">
                      <a:pos x="170" y="76"/>
                    </a:cxn>
                    <a:cxn ang="0">
                      <a:pos x="166" y="54"/>
                    </a:cxn>
                    <a:cxn ang="0">
                      <a:pos x="158" y="34"/>
                    </a:cxn>
                    <a:cxn ang="0">
                      <a:pos x="146" y="18"/>
                    </a:cxn>
                    <a:cxn ang="0">
                      <a:pos x="130" y="4"/>
                    </a:cxn>
                    <a:cxn ang="0">
                      <a:pos x="122" y="2"/>
                    </a:cxn>
                    <a:cxn ang="0">
                      <a:pos x="104" y="0"/>
                    </a:cxn>
                    <a:cxn ang="0">
                      <a:pos x="98" y="2"/>
                    </a:cxn>
                  </a:cxnLst>
                  <a:rect l="0" t="0" r="r" b="b"/>
                  <a:pathLst>
                    <a:path w="170" h="410">
                      <a:moveTo>
                        <a:pt x="98" y="2"/>
                      </a:moveTo>
                      <a:lnTo>
                        <a:pt x="98" y="2"/>
                      </a:lnTo>
                      <a:lnTo>
                        <a:pt x="84" y="4"/>
                      </a:lnTo>
                      <a:lnTo>
                        <a:pt x="84" y="4"/>
                      </a:lnTo>
                      <a:lnTo>
                        <a:pt x="70" y="2"/>
                      </a:lnTo>
                      <a:lnTo>
                        <a:pt x="70" y="2"/>
                      </a:lnTo>
                      <a:lnTo>
                        <a:pt x="64" y="0"/>
                      </a:lnTo>
                      <a:lnTo>
                        <a:pt x="56" y="0"/>
                      </a:lnTo>
                      <a:lnTo>
                        <a:pt x="48" y="2"/>
                      </a:lnTo>
                      <a:lnTo>
                        <a:pt x="40" y="4"/>
                      </a:lnTo>
                      <a:lnTo>
                        <a:pt x="40" y="4"/>
                      </a:lnTo>
                      <a:lnTo>
                        <a:pt x="32" y="10"/>
                      </a:lnTo>
                      <a:lnTo>
                        <a:pt x="24" y="18"/>
                      </a:lnTo>
                      <a:lnTo>
                        <a:pt x="16" y="26"/>
                      </a:lnTo>
                      <a:lnTo>
                        <a:pt x="10" y="34"/>
                      </a:lnTo>
                      <a:lnTo>
                        <a:pt x="6" y="44"/>
                      </a:lnTo>
                      <a:lnTo>
                        <a:pt x="2" y="54"/>
                      </a:lnTo>
                      <a:lnTo>
                        <a:pt x="0" y="66"/>
                      </a:lnTo>
                      <a:lnTo>
                        <a:pt x="0" y="76"/>
                      </a:lnTo>
                      <a:lnTo>
                        <a:pt x="0" y="188"/>
                      </a:lnTo>
                      <a:lnTo>
                        <a:pt x="0" y="188"/>
                      </a:lnTo>
                      <a:lnTo>
                        <a:pt x="2" y="196"/>
                      </a:lnTo>
                      <a:lnTo>
                        <a:pt x="4" y="202"/>
                      </a:lnTo>
                      <a:lnTo>
                        <a:pt x="10" y="208"/>
                      </a:lnTo>
                      <a:lnTo>
                        <a:pt x="16" y="208"/>
                      </a:lnTo>
                      <a:lnTo>
                        <a:pt x="16" y="208"/>
                      </a:lnTo>
                      <a:lnTo>
                        <a:pt x="22" y="208"/>
                      </a:lnTo>
                      <a:lnTo>
                        <a:pt x="28" y="202"/>
                      </a:lnTo>
                      <a:lnTo>
                        <a:pt x="32" y="196"/>
                      </a:lnTo>
                      <a:lnTo>
                        <a:pt x="34" y="188"/>
                      </a:lnTo>
                      <a:lnTo>
                        <a:pt x="34" y="88"/>
                      </a:lnTo>
                      <a:lnTo>
                        <a:pt x="34" y="88"/>
                      </a:lnTo>
                      <a:lnTo>
                        <a:pt x="34" y="74"/>
                      </a:lnTo>
                      <a:lnTo>
                        <a:pt x="36" y="68"/>
                      </a:lnTo>
                      <a:lnTo>
                        <a:pt x="36" y="68"/>
                      </a:lnTo>
                      <a:lnTo>
                        <a:pt x="38" y="74"/>
                      </a:lnTo>
                      <a:lnTo>
                        <a:pt x="40" y="88"/>
                      </a:lnTo>
                      <a:lnTo>
                        <a:pt x="40" y="208"/>
                      </a:lnTo>
                      <a:lnTo>
                        <a:pt x="40" y="390"/>
                      </a:lnTo>
                      <a:lnTo>
                        <a:pt x="40" y="390"/>
                      </a:lnTo>
                      <a:lnTo>
                        <a:pt x="40" y="396"/>
                      </a:lnTo>
                      <a:lnTo>
                        <a:pt x="44" y="404"/>
                      </a:lnTo>
                      <a:lnTo>
                        <a:pt x="52" y="408"/>
                      </a:lnTo>
                      <a:lnTo>
                        <a:pt x="60" y="410"/>
                      </a:lnTo>
                      <a:lnTo>
                        <a:pt x="62" y="410"/>
                      </a:lnTo>
                      <a:lnTo>
                        <a:pt x="62" y="410"/>
                      </a:lnTo>
                      <a:lnTo>
                        <a:pt x="70" y="408"/>
                      </a:lnTo>
                      <a:lnTo>
                        <a:pt x="76" y="404"/>
                      </a:lnTo>
                      <a:lnTo>
                        <a:pt x="80" y="396"/>
                      </a:lnTo>
                      <a:lnTo>
                        <a:pt x="82" y="390"/>
                      </a:lnTo>
                      <a:lnTo>
                        <a:pt x="82" y="232"/>
                      </a:lnTo>
                      <a:lnTo>
                        <a:pt x="82" y="232"/>
                      </a:lnTo>
                      <a:lnTo>
                        <a:pt x="82" y="218"/>
                      </a:lnTo>
                      <a:lnTo>
                        <a:pt x="84" y="212"/>
                      </a:lnTo>
                      <a:lnTo>
                        <a:pt x="84" y="212"/>
                      </a:lnTo>
                      <a:lnTo>
                        <a:pt x="86" y="218"/>
                      </a:lnTo>
                      <a:lnTo>
                        <a:pt x="88" y="232"/>
                      </a:lnTo>
                      <a:lnTo>
                        <a:pt x="88" y="390"/>
                      </a:lnTo>
                      <a:lnTo>
                        <a:pt x="88" y="390"/>
                      </a:lnTo>
                      <a:lnTo>
                        <a:pt x="90" y="396"/>
                      </a:lnTo>
                      <a:lnTo>
                        <a:pt x="94" y="404"/>
                      </a:lnTo>
                      <a:lnTo>
                        <a:pt x="100" y="408"/>
                      </a:lnTo>
                      <a:lnTo>
                        <a:pt x="108" y="410"/>
                      </a:lnTo>
                      <a:lnTo>
                        <a:pt x="110" y="410"/>
                      </a:lnTo>
                      <a:lnTo>
                        <a:pt x="110" y="410"/>
                      </a:lnTo>
                      <a:lnTo>
                        <a:pt x="118" y="408"/>
                      </a:lnTo>
                      <a:lnTo>
                        <a:pt x="124" y="404"/>
                      </a:lnTo>
                      <a:lnTo>
                        <a:pt x="128" y="396"/>
                      </a:lnTo>
                      <a:lnTo>
                        <a:pt x="130" y="390"/>
                      </a:lnTo>
                      <a:lnTo>
                        <a:pt x="130" y="208"/>
                      </a:lnTo>
                      <a:lnTo>
                        <a:pt x="130" y="88"/>
                      </a:lnTo>
                      <a:lnTo>
                        <a:pt x="130" y="88"/>
                      </a:lnTo>
                      <a:lnTo>
                        <a:pt x="132" y="74"/>
                      </a:lnTo>
                      <a:lnTo>
                        <a:pt x="134" y="68"/>
                      </a:lnTo>
                      <a:lnTo>
                        <a:pt x="134" y="68"/>
                      </a:lnTo>
                      <a:lnTo>
                        <a:pt x="136" y="74"/>
                      </a:lnTo>
                      <a:lnTo>
                        <a:pt x="136" y="88"/>
                      </a:lnTo>
                      <a:lnTo>
                        <a:pt x="136" y="188"/>
                      </a:lnTo>
                      <a:lnTo>
                        <a:pt x="136" y="188"/>
                      </a:lnTo>
                      <a:lnTo>
                        <a:pt x="138" y="196"/>
                      </a:lnTo>
                      <a:lnTo>
                        <a:pt x="142" y="202"/>
                      </a:lnTo>
                      <a:lnTo>
                        <a:pt x="146" y="208"/>
                      </a:lnTo>
                      <a:lnTo>
                        <a:pt x="152" y="208"/>
                      </a:lnTo>
                      <a:lnTo>
                        <a:pt x="152" y="208"/>
                      </a:lnTo>
                      <a:lnTo>
                        <a:pt x="160" y="208"/>
                      </a:lnTo>
                      <a:lnTo>
                        <a:pt x="164" y="202"/>
                      </a:lnTo>
                      <a:lnTo>
                        <a:pt x="168" y="196"/>
                      </a:lnTo>
                      <a:lnTo>
                        <a:pt x="170" y="188"/>
                      </a:lnTo>
                      <a:lnTo>
                        <a:pt x="170" y="76"/>
                      </a:lnTo>
                      <a:lnTo>
                        <a:pt x="170" y="76"/>
                      </a:lnTo>
                      <a:lnTo>
                        <a:pt x="168" y="66"/>
                      </a:lnTo>
                      <a:lnTo>
                        <a:pt x="166" y="54"/>
                      </a:lnTo>
                      <a:lnTo>
                        <a:pt x="164" y="44"/>
                      </a:lnTo>
                      <a:lnTo>
                        <a:pt x="158" y="34"/>
                      </a:lnTo>
                      <a:lnTo>
                        <a:pt x="152" y="26"/>
                      </a:lnTo>
                      <a:lnTo>
                        <a:pt x="146" y="18"/>
                      </a:lnTo>
                      <a:lnTo>
                        <a:pt x="138" y="10"/>
                      </a:lnTo>
                      <a:lnTo>
                        <a:pt x="130" y="4"/>
                      </a:lnTo>
                      <a:lnTo>
                        <a:pt x="130" y="4"/>
                      </a:lnTo>
                      <a:lnTo>
                        <a:pt x="122" y="2"/>
                      </a:lnTo>
                      <a:lnTo>
                        <a:pt x="112" y="0"/>
                      </a:lnTo>
                      <a:lnTo>
                        <a:pt x="104" y="0"/>
                      </a:lnTo>
                      <a:lnTo>
                        <a:pt x="98" y="2"/>
                      </a:lnTo>
                      <a:lnTo>
                        <a:pt x="98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grpSp>
            <p:nvGrpSpPr>
              <p:cNvPr id="6" name="Группа 5"/>
              <p:cNvGrpSpPr/>
              <p:nvPr/>
            </p:nvGrpSpPr>
            <p:grpSpPr>
              <a:xfrm>
                <a:off x="-349045" y="4632625"/>
                <a:ext cx="123388" cy="360000"/>
                <a:chOff x="-404702" y="4632625"/>
                <a:chExt cx="123388" cy="360000"/>
              </a:xfrm>
            </p:grpSpPr>
            <p:sp>
              <p:nvSpPr>
                <p:cNvPr id="314" name="Freeform 81"/>
                <p:cNvSpPr>
                  <a:spLocks/>
                </p:cNvSpPr>
                <p:nvPr/>
              </p:nvSpPr>
              <p:spPr bwMode="auto">
                <a:xfrm>
                  <a:off x="-374217" y="4632625"/>
                  <a:ext cx="60968" cy="60968"/>
                </a:xfrm>
                <a:custGeom>
                  <a:avLst/>
                  <a:gdLst/>
                  <a:ahLst/>
                  <a:cxnLst>
                    <a:cxn ang="0">
                      <a:pos x="42" y="0"/>
                    </a:cxn>
                    <a:cxn ang="0">
                      <a:pos x="42" y="0"/>
                    </a:cxn>
                    <a:cxn ang="0">
                      <a:pos x="34" y="0"/>
                    </a:cxn>
                    <a:cxn ang="0">
                      <a:pos x="26" y="4"/>
                    </a:cxn>
                    <a:cxn ang="0">
                      <a:pos x="18" y="8"/>
                    </a:cxn>
                    <a:cxn ang="0">
                      <a:pos x="12" y="12"/>
                    </a:cxn>
                    <a:cxn ang="0">
                      <a:pos x="8" y="18"/>
                    </a:cxn>
                    <a:cxn ang="0">
                      <a:pos x="4" y="26"/>
                    </a:cxn>
                    <a:cxn ang="0">
                      <a:pos x="0" y="34"/>
                    </a:cxn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0" y="50"/>
                    </a:cxn>
                    <a:cxn ang="0">
                      <a:pos x="4" y="58"/>
                    </a:cxn>
                    <a:cxn ang="0">
                      <a:pos x="8" y="66"/>
                    </a:cxn>
                    <a:cxn ang="0">
                      <a:pos x="12" y="72"/>
                    </a:cxn>
                    <a:cxn ang="0">
                      <a:pos x="18" y="76"/>
                    </a:cxn>
                    <a:cxn ang="0">
                      <a:pos x="26" y="80"/>
                    </a:cxn>
                    <a:cxn ang="0">
                      <a:pos x="34" y="84"/>
                    </a:cxn>
                    <a:cxn ang="0">
                      <a:pos x="42" y="84"/>
                    </a:cxn>
                    <a:cxn ang="0">
                      <a:pos x="42" y="84"/>
                    </a:cxn>
                    <a:cxn ang="0">
                      <a:pos x="50" y="84"/>
                    </a:cxn>
                    <a:cxn ang="0">
                      <a:pos x="58" y="80"/>
                    </a:cxn>
                    <a:cxn ang="0">
                      <a:pos x="66" y="76"/>
                    </a:cxn>
                    <a:cxn ang="0">
                      <a:pos x="72" y="72"/>
                    </a:cxn>
                    <a:cxn ang="0">
                      <a:pos x="78" y="66"/>
                    </a:cxn>
                    <a:cxn ang="0">
                      <a:pos x="80" y="58"/>
                    </a:cxn>
                    <a:cxn ang="0">
                      <a:pos x="84" y="50"/>
                    </a:cxn>
                    <a:cxn ang="0">
                      <a:pos x="84" y="42"/>
                    </a:cxn>
                    <a:cxn ang="0">
                      <a:pos x="84" y="42"/>
                    </a:cxn>
                    <a:cxn ang="0">
                      <a:pos x="84" y="34"/>
                    </a:cxn>
                    <a:cxn ang="0">
                      <a:pos x="80" y="26"/>
                    </a:cxn>
                    <a:cxn ang="0">
                      <a:pos x="78" y="18"/>
                    </a:cxn>
                    <a:cxn ang="0">
                      <a:pos x="72" y="12"/>
                    </a:cxn>
                    <a:cxn ang="0">
                      <a:pos x="66" y="8"/>
                    </a:cxn>
                    <a:cxn ang="0">
                      <a:pos x="58" y="4"/>
                    </a:cxn>
                    <a:cxn ang="0">
                      <a:pos x="50" y="0"/>
                    </a:cxn>
                    <a:cxn ang="0">
                      <a:pos x="42" y="0"/>
                    </a:cxn>
                    <a:cxn ang="0">
                      <a:pos x="42" y="0"/>
                    </a:cxn>
                  </a:cxnLst>
                  <a:rect l="0" t="0" r="r" b="b"/>
                  <a:pathLst>
                    <a:path w="84" h="84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34" y="0"/>
                      </a:lnTo>
                      <a:lnTo>
                        <a:pt x="26" y="4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8" y="18"/>
                      </a:lnTo>
                      <a:lnTo>
                        <a:pt x="4" y="26"/>
                      </a:lnTo>
                      <a:lnTo>
                        <a:pt x="0" y="34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50"/>
                      </a:lnTo>
                      <a:lnTo>
                        <a:pt x="4" y="58"/>
                      </a:lnTo>
                      <a:lnTo>
                        <a:pt x="8" y="66"/>
                      </a:lnTo>
                      <a:lnTo>
                        <a:pt x="12" y="72"/>
                      </a:lnTo>
                      <a:lnTo>
                        <a:pt x="18" y="76"/>
                      </a:lnTo>
                      <a:lnTo>
                        <a:pt x="26" y="80"/>
                      </a:lnTo>
                      <a:lnTo>
                        <a:pt x="34" y="84"/>
                      </a:lnTo>
                      <a:lnTo>
                        <a:pt x="42" y="84"/>
                      </a:lnTo>
                      <a:lnTo>
                        <a:pt x="42" y="84"/>
                      </a:lnTo>
                      <a:lnTo>
                        <a:pt x="50" y="84"/>
                      </a:lnTo>
                      <a:lnTo>
                        <a:pt x="58" y="80"/>
                      </a:lnTo>
                      <a:lnTo>
                        <a:pt x="66" y="76"/>
                      </a:lnTo>
                      <a:lnTo>
                        <a:pt x="72" y="72"/>
                      </a:lnTo>
                      <a:lnTo>
                        <a:pt x="78" y="66"/>
                      </a:lnTo>
                      <a:lnTo>
                        <a:pt x="80" y="58"/>
                      </a:lnTo>
                      <a:lnTo>
                        <a:pt x="84" y="50"/>
                      </a:lnTo>
                      <a:lnTo>
                        <a:pt x="84" y="42"/>
                      </a:lnTo>
                      <a:lnTo>
                        <a:pt x="84" y="42"/>
                      </a:lnTo>
                      <a:lnTo>
                        <a:pt x="84" y="34"/>
                      </a:lnTo>
                      <a:lnTo>
                        <a:pt x="80" y="26"/>
                      </a:lnTo>
                      <a:lnTo>
                        <a:pt x="78" y="18"/>
                      </a:lnTo>
                      <a:lnTo>
                        <a:pt x="72" y="12"/>
                      </a:lnTo>
                      <a:lnTo>
                        <a:pt x="66" y="8"/>
                      </a:lnTo>
                      <a:lnTo>
                        <a:pt x="58" y="4"/>
                      </a:lnTo>
                      <a:lnTo>
                        <a:pt x="50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0085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15" name="Freeform 82"/>
                <p:cNvSpPr>
                  <a:spLocks/>
                </p:cNvSpPr>
                <p:nvPr/>
              </p:nvSpPr>
              <p:spPr bwMode="auto">
                <a:xfrm>
                  <a:off x="-404702" y="4695044"/>
                  <a:ext cx="123388" cy="297581"/>
                </a:xfrm>
                <a:custGeom>
                  <a:avLst/>
                  <a:gdLst/>
                  <a:ahLst/>
                  <a:cxnLst>
                    <a:cxn ang="0">
                      <a:pos x="98" y="2"/>
                    </a:cxn>
                    <a:cxn ang="0">
                      <a:pos x="84" y="4"/>
                    </a:cxn>
                    <a:cxn ang="0">
                      <a:pos x="70" y="2"/>
                    </a:cxn>
                    <a:cxn ang="0">
                      <a:pos x="56" y="0"/>
                    </a:cxn>
                    <a:cxn ang="0">
                      <a:pos x="40" y="4"/>
                    </a:cxn>
                    <a:cxn ang="0">
                      <a:pos x="32" y="10"/>
                    </a:cxn>
                    <a:cxn ang="0">
                      <a:pos x="16" y="26"/>
                    </a:cxn>
                    <a:cxn ang="0">
                      <a:pos x="6" y="44"/>
                    </a:cxn>
                    <a:cxn ang="0">
                      <a:pos x="0" y="66"/>
                    </a:cxn>
                    <a:cxn ang="0">
                      <a:pos x="0" y="188"/>
                    </a:cxn>
                    <a:cxn ang="0">
                      <a:pos x="0" y="196"/>
                    </a:cxn>
                    <a:cxn ang="0">
                      <a:pos x="10" y="208"/>
                    </a:cxn>
                    <a:cxn ang="0">
                      <a:pos x="16" y="208"/>
                    </a:cxn>
                    <a:cxn ang="0">
                      <a:pos x="28" y="202"/>
                    </a:cxn>
                    <a:cxn ang="0">
                      <a:pos x="32" y="188"/>
                    </a:cxn>
                    <a:cxn ang="0">
                      <a:pos x="32" y="88"/>
                    </a:cxn>
                    <a:cxn ang="0">
                      <a:pos x="36" y="68"/>
                    </a:cxn>
                    <a:cxn ang="0">
                      <a:pos x="38" y="74"/>
                    </a:cxn>
                    <a:cxn ang="0">
                      <a:pos x="38" y="208"/>
                    </a:cxn>
                    <a:cxn ang="0">
                      <a:pos x="38" y="390"/>
                    </a:cxn>
                    <a:cxn ang="0">
                      <a:pos x="44" y="404"/>
                    </a:cxn>
                    <a:cxn ang="0">
                      <a:pos x="58" y="410"/>
                    </a:cxn>
                    <a:cxn ang="0">
                      <a:pos x="62" y="410"/>
                    </a:cxn>
                    <a:cxn ang="0">
                      <a:pos x="76" y="404"/>
                    </a:cxn>
                    <a:cxn ang="0">
                      <a:pos x="82" y="390"/>
                    </a:cxn>
                    <a:cxn ang="0">
                      <a:pos x="82" y="232"/>
                    </a:cxn>
                    <a:cxn ang="0">
                      <a:pos x="84" y="212"/>
                    </a:cxn>
                    <a:cxn ang="0">
                      <a:pos x="86" y="218"/>
                    </a:cxn>
                    <a:cxn ang="0">
                      <a:pos x="88" y="390"/>
                    </a:cxn>
                    <a:cxn ang="0">
                      <a:pos x="88" y="396"/>
                    </a:cxn>
                    <a:cxn ang="0">
                      <a:pos x="100" y="408"/>
                    </a:cxn>
                    <a:cxn ang="0">
                      <a:pos x="110" y="410"/>
                    </a:cxn>
                    <a:cxn ang="0">
                      <a:pos x="118" y="408"/>
                    </a:cxn>
                    <a:cxn ang="0">
                      <a:pos x="128" y="396"/>
                    </a:cxn>
                    <a:cxn ang="0">
                      <a:pos x="130" y="208"/>
                    </a:cxn>
                    <a:cxn ang="0">
                      <a:pos x="130" y="88"/>
                    </a:cxn>
                    <a:cxn ang="0">
                      <a:pos x="132" y="68"/>
                    </a:cxn>
                    <a:cxn ang="0">
                      <a:pos x="134" y="74"/>
                    </a:cxn>
                    <a:cxn ang="0">
                      <a:pos x="136" y="188"/>
                    </a:cxn>
                    <a:cxn ang="0">
                      <a:pos x="138" y="196"/>
                    </a:cxn>
                    <a:cxn ang="0">
                      <a:pos x="146" y="208"/>
                    </a:cxn>
                    <a:cxn ang="0">
                      <a:pos x="152" y="208"/>
                    </a:cxn>
                    <a:cxn ang="0">
                      <a:pos x="164" y="202"/>
                    </a:cxn>
                    <a:cxn ang="0">
                      <a:pos x="170" y="188"/>
                    </a:cxn>
                    <a:cxn ang="0">
                      <a:pos x="170" y="76"/>
                    </a:cxn>
                    <a:cxn ang="0">
                      <a:pos x="166" y="54"/>
                    </a:cxn>
                    <a:cxn ang="0">
                      <a:pos x="158" y="34"/>
                    </a:cxn>
                    <a:cxn ang="0">
                      <a:pos x="146" y="18"/>
                    </a:cxn>
                    <a:cxn ang="0">
                      <a:pos x="128" y="4"/>
                    </a:cxn>
                    <a:cxn ang="0">
                      <a:pos x="120" y="2"/>
                    </a:cxn>
                    <a:cxn ang="0">
                      <a:pos x="104" y="0"/>
                    </a:cxn>
                    <a:cxn ang="0">
                      <a:pos x="98" y="2"/>
                    </a:cxn>
                  </a:cxnLst>
                  <a:rect l="0" t="0" r="r" b="b"/>
                  <a:pathLst>
                    <a:path w="170" h="410">
                      <a:moveTo>
                        <a:pt x="98" y="2"/>
                      </a:moveTo>
                      <a:lnTo>
                        <a:pt x="98" y="2"/>
                      </a:lnTo>
                      <a:lnTo>
                        <a:pt x="84" y="4"/>
                      </a:lnTo>
                      <a:lnTo>
                        <a:pt x="84" y="4"/>
                      </a:lnTo>
                      <a:lnTo>
                        <a:pt x="70" y="2"/>
                      </a:lnTo>
                      <a:lnTo>
                        <a:pt x="70" y="2"/>
                      </a:lnTo>
                      <a:lnTo>
                        <a:pt x="64" y="0"/>
                      </a:lnTo>
                      <a:lnTo>
                        <a:pt x="56" y="0"/>
                      </a:lnTo>
                      <a:lnTo>
                        <a:pt x="48" y="2"/>
                      </a:lnTo>
                      <a:lnTo>
                        <a:pt x="40" y="4"/>
                      </a:lnTo>
                      <a:lnTo>
                        <a:pt x="40" y="4"/>
                      </a:lnTo>
                      <a:lnTo>
                        <a:pt x="32" y="10"/>
                      </a:lnTo>
                      <a:lnTo>
                        <a:pt x="24" y="18"/>
                      </a:lnTo>
                      <a:lnTo>
                        <a:pt x="16" y="26"/>
                      </a:lnTo>
                      <a:lnTo>
                        <a:pt x="10" y="34"/>
                      </a:lnTo>
                      <a:lnTo>
                        <a:pt x="6" y="44"/>
                      </a:lnTo>
                      <a:lnTo>
                        <a:pt x="2" y="54"/>
                      </a:lnTo>
                      <a:lnTo>
                        <a:pt x="0" y="66"/>
                      </a:lnTo>
                      <a:lnTo>
                        <a:pt x="0" y="76"/>
                      </a:lnTo>
                      <a:lnTo>
                        <a:pt x="0" y="188"/>
                      </a:lnTo>
                      <a:lnTo>
                        <a:pt x="0" y="188"/>
                      </a:lnTo>
                      <a:lnTo>
                        <a:pt x="0" y="196"/>
                      </a:lnTo>
                      <a:lnTo>
                        <a:pt x="4" y="202"/>
                      </a:lnTo>
                      <a:lnTo>
                        <a:pt x="10" y="208"/>
                      </a:lnTo>
                      <a:lnTo>
                        <a:pt x="16" y="208"/>
                      </a:lnTo>
                      <a:lnTo>
                        <a:pt x="16" y="208"/>
                      </a:lnTo>
                      <a:lnTo>
                        <a:pt x="22" y="208"/>
                      </a:lnTo>
                      <a:lnTo>
                        <a:pt x="28" y="202"/>
                      </a:lnTo>
                      <a:lnTo>
                        <a:pt x="32" y="196"/>
                      </a:lnTo>
                      <a:lnTo>
                        <a:pt x="32" y="188"/>
                      </a:lnTo>
                      <a:lnTo>
                        <a:pt x="32" y="88"/>
                      </a:lnTo>
                      <a:lnTo>
                        <a:pt x="32" y="88"/>
                      </a:lnTo>
                      <a:lnTo>
                        <a:pt x="34" y="74"/>
                      </a:lnTo>
                      <a:lnTo>
                        <a:pt x="36" y="68"/>
                      </a:lnTo>
                      <a:lnTo>
                        <a:pt x="36" y="68"/>
                      </a:lnTo>
                      <a:lnTo>
                        <a:pt x="38" y="74"/>
                      </a:lnTo>
                      <a:lnTo>
                        <a:pt x="38" y="88"/>
                      </a:lnTo>
                      <a:lnTo>
                        <a:pt x="38" y="208"/>
                      </a:lnTo>
                      <a:lnTo>
                        <a:pt x="38" y="390"/>
                      </a:lnTo>
                      <a:lnTo>
                        <a:pt x="38" y="390"/>
                      </a:lnTo>
                      <a:lnTo>
                        <a:pt x="40" y="396"/>
                      </a:lnTo>
                      <a:lnTo>
                        <a:pt x="44" y="404"/>
                      </a:lnTo>
                      <a:lnTo>
                        <a:pt x="50" y="408"/>
                      </a:lnTo>
                      <a:lnTo>
                        <a:pt x="58" y="410"/>
                      </a:lnTo>
                      <a:lnTo>
                        <a:pt x="62" y="410"/>
                      </a:lnTo>
                      <a:lnTo>
                        <a:pt x="62" y="410"/>
                      </a:lnTo>
                      <a:lnTo>
                        <a:pt x="68" y="408"/>
                      </a:lnTo>
                      <a:lnTo>
                        <a:pt x="76" y="404"/>
                      </a:lnTo>
                      <a:lnTo>
                        <a:pt x="80" y="396"/>
                      </a:lnTo>
                      <a:lnTo>
                        <a:pt x="82" y="390"/>
                      </a:lnTo>
                      <a:lnTo>
                        <a:pt x="82" y="232"/>
                      </a:lnTo>
                      <a:lnTo>
                        <a:pt x="82" y="232"/>
                      </a:lnTo>
                      <a:lnTo>
                        <a:pt x="82" y="218"/>
                      </a:lnTo>
                      <a:lnTo>
                        <a:pt x="84" y="212"/>
                      </a:lnTo>
                      <a:lnTo>
                        <a:pt x="84" y="212"/>
                      </a:lnTo>
                      <a:lnTo>
                        <a:pt x="86" y="218"/>
                      </a:lnTo>
                      <a:lnTo>
                        <a:pt x="88" y="232"/>
                      </a:lnTo>
                      <a:lnTo>
                        <a:pt x="88" y="390"/>
                      </a:lnTo>
                      <a:lnTo>
                        <a:pt x="88" y="390"/>
                      </a:lnTo>
                      <a:lnTo>
                        <a:pt x="88" y="396"/>
                      </a:lnTo>
                      <a:lnTo>
                        <a:pt x="94" y="404"/>
                      </a:lnTo>
                      <a:lnTo>
                        <a:pt x="100" y="408"/>
                      </a:lnTo>
                      <a:lnTo>
                        <a:pt x="108" y="410"/>
                      </a:lnTo>
                      <a:lnTo>
                        <a:pt x="110" y="410"/>
                      </a:lnTo>
                      <a:lnTo>
                        <a:pt x="110" y="410"/>
                      </a:lnTo>
                      <a:lnTo>
                        <a:pt x="118" y="408"/>
                      </a:lnTo>
                      <a:lnTo>
                        <a:pt x="124" y="404"/>
                      </a:lnTo>
                      <a:lnTo>
                        <a:pt x="128" y="396"/>
                      </a:lnTo>
                      <a:lnTo>
                        <a:pt x="130" y="390"/>
                      </a:lnTo>
                      <a:lnTo>
                        <a:pt x="130" y="208"/>
                      </a:lnTo>
                      <a:lnTo>
                        <a:pt x="130" y="88"/>
                      </a:lnTo>
                      <a:lnTo>
                        <a:pt x="130" y="88"/>
                      </a:lnTo>
                      <a:lnTo>
                        <a:pt x="130" y="74"/>
                      </a:lnTo>
                      <a:lnTo>
                        <a:pt x="132" y="68"/>
                      </a:lnTo>
                      <a:lnTo>
                        <a:pt x="132" y="68"/>
                      </a:lnTo>
                      <a:lnTo>
                        <a:pt x="134" y="74"/>
                      </a:lnTo>
                      <a:lnTo>
                        <a:pt x="136" y="88"/>
                      </a:lnTo>
                      <a:lnTo>
                        <a:pt x="136" y="188"/>
                      </a:lnTo>
                      <a:lnTo>
                        <a:pt x="136" y="188"/>
                      </a:lnTo>
                      <a:lnTo>
                        <a:pt x="138" y="196"/>
                      </a:lnTo>
                      <a:lnTo>
                        <a:pt x="140" y="202"/>
                      </a:lnTo>
                      <a:lnTo>
                        <a:pt x="146" y="208"/>
                      </a:lnTo>
                      <a:lnTo>
                        <a:pt x="152" y="208"/>
                      </a:lnTo>
                      <a:lnTo>
                        <a:pt x="152" y="208"/>
                      </a:lnTo>
                      <a:lnTo>
                        <a:pt x="158" y="208"/>
                      </a:lnTo>
                      <a:lnTo>
                        <a:pt x="164" y="202"/>
                      </a:lnTo>
                      <a:lnTo>
                        <a:pt x="168" y="196"/>
                      </a:lnTo>
                      <a:lnTo>
                        <a:pt x="170" y="188"/>
                      </a:lnTo>
                      <a:lnTo>
                        <a:pt x="170" y="76"/>
                      </a:lnTo>
                      <a:lnTo>
                        <a:pt x="170" y="76"/>
                      </a:lnTo>
                      <a:lnTo>
                        <a:pt x="168" y="66"/>
                      </a:lnTo>
                      <a:lnTo>
                        <a:pt x="166" y="54"/>
                      </a:lnTo>
                      <a:lnTo>
                        <a:pt x="162" y="44"/>
                      </a:lnTo>
                      <a:lnTo>
                        <a:pt x="158" y="34"/>
                      </a:lnTo>
                      <a:lnTo>
                        <a:pt x="152" y="26"/>
                      </a:lnTo>
                      <a:lnTo>
                        <a:pt x="146" y="18"/>
                      </a:lnTo>
                      <a:lnTo>
                        <a:pt x="138" y="10"/>
                      </a:lnTo>
                      <a:lnTo>
                        <a:pt x="128" y="4"/>
                      </a:lnTo>
                      <a:lnTo>
                        <a:pt x="128" y="4"/>
                      </a:lnTo>
                      <a:lnTo>
                        <a:pt x="120" y="2"/>
                      </a:lnTo>
                      <a:lnTo>
                        <a:pt x="112" y="0"/>
                      </a:lnTo>
                      <a:lnTo>
                        <a:pt x="104" y="0"/>
                      </a:lnTo>
                      <a:lnTo>
                        <a:pt x="98" y="2"/>
                      </a:lnTo>
                      <a:lnTo>
                        <a:pt x="98" y="2"/>
                      </a:lnTo>
                      <a:close/>
                    </a:path>
                  </a:pathLst>
                </a:custGeom>
                <a:solidFill>
                  <a:srgbClr val="0085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</p:grp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B32025BE-26D5-4029-8BC1-C8F564BF8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15681" y="1896905"/>
              <a:ext cx="195089" cy="475529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4CC3B450-E0EE-400E-BC38-6DF7466E1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4852581" y="1784504"/>
              <a:ext cx="110131" cy="117473"/>
            </a:xfrm>
            <a:prstGeom prst="rect">
              <a:avLst/>
            </a:prstGeom>
          </p:spPr>
        </p:pic>
      </p:grpSp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ACCD4BBC-E076-4CCE-BC36-8054D3FA5B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3701"/>
            <a:ext cx="12192000" cy="125797"/>
          </a:xfrm>
          <a:prstGeom prst="rect">
            <a:avLst/>
          </a:prstGeom>
        </p:spPr>
      </p:pic>
      <p:graphicFrame>
        <p:nvGraphicFramePr>
          <p:cNvPr id="92" name="Диаграмма 9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6690193"/>
              </p:ext>
            </p:extLst>
          </p:nvPr>
        </p:nvGraphicFramePr>
        <p:xfrm>
          <a:off x="6548207" y="874136"/>
          <a:ext cx="5356971" cy="521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24" name="Группа 23"/>
          <p:cNvGrpSpPr/>
          <p:nvPr/>
        </p:nvGrpSpPr>
        <p:grpSpPr>
          <a:xfrm>
            <a:off x="737981" y="5029704"/>
            <a:ext cx="5452262" cy="938161"/>
            <a:chOff x="737981" y="5029704"/>
            <a:chExt cx="5452262" cy="938161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737981" y="5029704"/>
              <a:ext cx="5452262" cy="905224"/>
              <a:chOff x="-4869562" y="3526102"/>
              <a:chExt cx="5452262" cy="905224"/>
            </a:xfrm>
          </p:grpSpPr>
          <p:grpSp>
            <p:nvGrpSpPr>
              <p:cNvPr id="26" name="Группа 25"/>
              <p:cNvGrpSpPr/>
              <p:nvPr/>
            </p:nvGrpSpPr>
            <p:grpSpPr>
              <a:xfrm>
                <a:off x="-4869562" y="3526102"/>
                <a:ext cx="2880678" cy="905224"/>
                <a:chOff x="-4869562" y="3526102"/>
                <a:chExt cx="2880678" cy="905224"/>
              </a:xfrm>
            </p:grpSpPr>
            <p:sp>
              <p:nvSpPr>
                <p:cNvPr id="385" name="Прямоугольник 384"/>
                <p:cNvSpPr/>
                <p:nvPr/>
              </p:nvSpPr>
              <p:spPr>
                <a:xfrm>
                  <a:off x="-4720361" y="3909088"/>
                  <a:ext cx="2645393" cy="477421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444500"/>
                  <a:endParaRPr lang="ru-RU" sz="11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6" name="Стрелка вправо 385"/>
                <p:cNvSpPr/>
                <p:nvPr/>
              </p:nvSpPr>
              <p:spPr>
                <a:xfrm>
                  <a:off x="-2755719" y="3994141"/>
                  <a:ext cx="320595" cy="298783"/>
                </a:xfrm>
                <a:prstGeom prst="rightArrow">
                  <a:avLst>
                    <a:gd name="adj1" fmla="val 64408"/>
                    <a:gd name="adj2" fmla="val 50000"/>
                  </a:avLst>
                </a:prstGeom>
                <a:gradFill flip="none" rotWithShape="1">
                  <a:gsLst>
                    <a:gs pos="100000">
                      <a:srgbClr val="00854F"/>
                    </a:gs>
                    <a:gs pos="0">
                      <a:srgbClr val="00854F">
                        <a:alpha val="50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388" name="Oval 3">
                  <a:extLst>
                    <a:ext uri="{FF2B5EF4-FFF2-40B4-BE49-F238E27FC236}">
                      <a16:creationId xmlns:a16="http://schemas.microsoft.com/office/drawing/2014/main" id="{DA55C1B9-7DD9-4A28-9A0F-4C0C111CEFCB}"/>
                    </a:ext>
                  </a:extLst>
                </p:cNvPr>
                <p:cNvSpPr/>
                <p:nvPr/>
              </p:nvSpPr>
              <p:spPr>
                <a:xfrm>
                  <a:off x="-4869562" y="3999913"/>
                  <a:ext cx="624912" cy="293288"/>
                </a:xfrm>
                <a:prstGeom prst="rect">
                  <a:avLst/>
                </a:prstGeom>
                <a:solidFill>
                  <a:srgbClr val="00864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b="1" dirty="0" smtClean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2024</a:t>
                  </a:r>
                  <a:endParaRPr lang="en-US" sz="1400" b="1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grpSp>
              <p:nvGrpSpPr>
                <p:cNvPr id="20" name="Группа 19"/>
                <p:cNvGrpSpPr/>
                <p:nvPr/>
              </p:nvGrpSpPr>
              <p:grpSpPr>
                <a:xfrm>
                  <a:off x="-4190351" y="3855739"/>
                  <a:ext cx="1402412" cy="575587"/>
                  <a:chOff x="-1307932" y="4786115"/>
                  <a:chExt cx="1402412" cy="575587"/>
                </a:xfrm>
              </p:grpSpPr>
              <p:grpSp>
                <p:nvGrpSpPr>
                  <p:cNvPr id="364" name="Группа 363"/>
                  <p:cNvGrpSpPr/>
                  <p:nvPr/>
                </p:nvGrpSpPr>
                <p:grpSpPr>
                  <a:xfrm>
                    <a:off x="-1307932" y="4786115"/>
                    <a:ext cx="196464" cy="573209"/>
                    <a:chOff x="-943250" y="4632625"/>
                    <a:chExt cx="123388" cy="360000"/>
                  </a:xfrm>
                  <a:solidFill>
                    <a:srgbClr val="00854F"/>
                  </a:solidFill>
                </p:grpSpPr>
                <p:sp>
                  <p:nvSpPr>
                    <p:cNvPr id="377" name="Freeform 73"/>
                    <p:cNvSpPr>
                      <a:spLocks/>
                    </p:cNvSpPr>
                    <p:nvPr/>
                  </p:nvSpPr>
                  <p:spPr bwMode="auto">
                    <a:xfrm>
                      <a:off x="-912766" y="4632625"/>
                      <a:ext cx="60968" cy="60968"/>
                    </a:xfrm>
                    <a:custGeom>
                      <a:avLst/>
                      <a:gdLst/>
                      <a:ahLst/>
                      <a:cxnLst>
                        <a:cxn ang="0">
                          <a:pos x="42" y="0"/>
                        </a:cxn>
                        <a:cxn ang="0">
                          <a:pos x="42" y="0"/>
                        </a:cxn>
                        <a:cxn ang="0">
                          <a:pos x="34" y="0"/>
                        </a:cxn>
                        <a:cxn ang="0">
                          <a:pos x="26" y="4"/>
                        </a:cxn>
                        <a:cxn ang="0">
                          <a:pos x="18" y="8"/>
                        </a:cxn>
                        <a:cxn ang="0">
                          <a:pos x="12" y="12"/>
                        </a:cxn>
                        <a:cxn ang="0">
                          <a:pos x="8" y="18"/>
                        </a:cxn>
                        <a:cxn ang="0">
                          <a:pos x="4" y="26"/>
                        </a:cxn>
                        <a:cxn ang="0">
                          <a:pos x="0" y="34"/>
                        </a:cxn>
                        <a:cxn ang="0">
                          <a:pos x="0" y="42"/>
                        </a:cxn>
                        <a:cxn ang="0">
                          <a:pos x="0" y="42"/>
                        </a:cxn>
                        <a:cxn ang="0">
                          <a:pos x="0" y="50"/>
                        </a:cxn>
                        <a:cxn ang="0">
                          <a:pos x="4" y="58"/>
                        </a:cxn>
                        <a:cxn ang="0">
                          <a:pos x="8" y="66"/>
                        </a:cxn>
                        <a:cxn ang="0">
                          <a:pos x="12" y="72"/>
                        </a:cxn>
                        <a:cxn ang="0">
                          <a:pos x="18" y="76"/>
                        </a:cxn>
                        <a:cxn ang="0">
                          <a:pos x="26" y="80"/>
                        </a:cxn>
                        <a:cxn ang="0">
                          <a:pos x="34" y="84"/>
                        </a:cxn>
                        <a:cxn ang="0">
                          <a:pos x="42" y="84"/>
                        </a:cxn>
                        <a:cxn ang="0">
                          <a:pos x="42" y="84"/>
                        </a:cxn>
                        <a:cxn ang="0">
                          <a:pos x="50" y="84"/>
                        </a:cxn>
                        <a:cxn ang="0">
                          <a:pos x="58" y="80"/>
                        </a:cxn>
                        <a:cxn ang="0">
                          <a:pos x="66" y="76"/>
                        </a:cxn>
                        <a:cxn ang="0">
                          <a:pos x="72" y="72"/>
                        </a:cxn>
                        <a:cxn ang="0">
                          <a:pos x="78" y="66"/>
                        </a:cxn>
                        <a:cxn ang="0">
                          <a:pos x="80" y="58"/>
                        </a:cxn>
                        <a:cxn ang="0">
                          <a:pos x="84" y="50"/>
                        </a:cxn>
                        <a:cxn ang="0">
                          <a:pos x="84" y="42"/>
                        </a:cxn>
                        <a:cxn ang="0">
                          <a:pos x="84" y="42"/>
                        </a:cxn>
                        <a:cxn ang="0">
                          <a:pos x="84" y="34"/>
                        </a:cxn>
                        <a:cxn ang="0">
                          <a:pos x="80" y="26"/>
                        </a:cxn>
                        <a:cxn ang="0">
                          <a:pos x="78" y="18"/>
                        </a:cxn>
                        <a:cxn ang="0">
                          <a:pos x="72" y="12"/>
                        </a:cxn>
                        <a:cxn ang="0">
                          <a:pos x="66" y="8"/>
                        </a:cxn>
                        <a:cxn ang="0">
                          <a:pos x="58" y="4"/>
                        </a:cxn>
                        <a:cxn ang="0">
                          <a:pos x="50" y="0"/>
                        </a:cxn>
                        <a:cxn ang="0">
                          <a:pos x="42" y="0"/>
                        </a:cxn>
                        <a:cxn ang="0">
                          <a:pos x="42" y="0"/>
                        </a:cxn>
                      </a:cxnLst>
                      <a:rect l="0" t="0" r="r" b="b"/>
                      <a:pathLst>
                        <a:path w="84" h="84">
                          <a:moveTo>
                            <a:pt x="42" y="0"/>
                          </a:moveTo>
                          <a:lnTo>
                            <a:pt x="42" y="0"/>
                          </a:lnTo>
                          <a:lnTo>
                            <a:pt x="34" y="0"/>
                          </a:lnTo>
                          <a:lnTo>
                            <a:pt x="26" y="4"/>
                          </a:lnTo>
                          <a:lnTo>
                            <a:pt x="18" y="8"/>
                          </a:lnTo>
                          <a:lnTo>
                            <a:pt x="12" y="12"/>
                          </a:lnTo>
                          <a:lnTo>
                            <a:pt x="8" y="18"/>
                          </a:lnTo>
                          <a:lnTo>
                            <a:pt x="4" y="26"/>
                          </a:lnTo>
                          <a:lnTo>
                            <a:pt x="0" y="34"/>
                          </a:lnTo>
                          <a:lnTo>
                            <a:pt x="0" y="42"/>
                          </a:lnTo>
                          <a:lnTo>
                            <a:pt x="0" y="42"/>
                          </a:lnTo>
                          <a:lnTo>
                            <a:pt x="0" y="50"/>
                          </a:lnTo>
                          <a:lnTo>
                            <a:pt x="4" y="58"/>
                          </a:lnTo>
                          <a:lnTo>
                            <a:pt x="8" y="66"/>
                          </a:lnTo>
                          <a:lnTo>
                            <a:pt x="12" y="72"/>
                          </a:lnTo>
                          <a:lnTo>
                            <a:pt x="18" y="76"/>
                          </a:lnTo>
                          <a:lnTo>
                            <a:pt x="26" y="80"/>
                          </a:lnTo>
                          <a:lnTo>
                            <a:pt x="34" y="84"/>
                          </a:lnTo>
                          <a:lnTo>
                            <a:pt x="42" y="84"/>
                          </a:lnTo>
                          <a:lnTo>
                            <a:pt x="42" y="84"/>
                          </a:lnTo>
                          <a:lnTo>
                            <a:pt x="50" y="84"/>
                          </a:lnTo>
                          <a:lnTo>
                            <a:pt x="58" y="80"/>
                          </a:lnTo>
                          <a:lnTo>
                            <a:pt x="66" y="76"/>
                          </a:lnTo>
                          <a:lnTo>
                            <a:pt x="72" y="72"/>
                          </a:lnTo>
                          <a:lnTo>
                            <a:pt x="78" y="66"/>
                          </a:lnTo>
                          <a:lnTo>
                            <a:pt x="80" y="58"/>
                          </a:lnTo>
                          <a:lnTo>
                            <a:pt x="84" y="50"/>
                          </a:lnTo>
                          <a:lnTo>
                            <a:pt x="84" y="42"/>
                          </a:lnTo>
                          <a:lnTo>
                            <a:pt x="84" y="42"/>
                          </a:lnTo>
                          <a:lnTo>
                            <a:pt x="84" y="34"/>
                          </a:lnTo>
                          <a:lnTo>
                            <a:pt x="80" y="26"/>
                          </a:lnTo>
                          <a:lnTo>
                            <a:pt x="78" y="18"/>
                          </a:lnTo>
                          <a:lnTo>
                            <a:pt x="72" y="12"/>
                          </a:lnTo>
                          <a:lnTo>
                            <a:pt x="66" y="8"/>
                          </a:lnTo>
                          <a:lnTo>
                            <a:pt x="58" y="4"/>
                          </a:lnTo>
                          <a:lnTo>
                            <a:pt x="50" y="0"/>
                          </a:lnTo>
                          <a:lnTo>
                            <a:pt x="42" y="0"/>
                          </a:lnTo>
                          <a:lnTo>
                            <a:pt x="42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378" name="Freeform 74"/>
                    <p:cNvSpPr>
                      <a:spLocks/>
                    </p:cNvSpPr>
                    <p:nvPr/>
                  </p:nvSpPr>
                  <p:spPr bwMode="auto">
                    <a:xfrm>
                      <a:off x="-943250" y="4695044"/>
                      <a:ext cx="123388" cy="297581"/>
                    </a:xfrm>
                    <a:custGeom>
                      <a:avLst/>
                      <a:gdLst/>
                      <a:ahLst/>
                      <a:cxnLst>
                        <a:cxn ang="0">
                          <a:pos x="98" y="2"/>
                        </a:cxn>
                        <a:cxn ang="0">
                          <a:pos x="84" y="4"/>
                        </a:cxn>
                        <a:cxn ang="0">
                          <a:pos x="70" y="2"/>
                        </a:cxn>
                        <a:cxn ang="0">
                          <a:pos x="56" y="0"/>
                        </a:cxn>
                        <a:cxn ang="0">
                          <a:pos x="40" y="4"/>
                        </a:cxn>
                        <a:cxn ang="0">
                          <a:pos x="32" y="10"/>
                        </a:cxn>
                        <a:cxn ang="0">
                          <a:pos x="16" y="26"/>
                        </a:cxn>
                        <a:cxn ang="0">
                          <a:pos x="6" y="44"/>
                        </a:cxn>
                        <a:cxn ang="0">
                          <a:pos x="0" y="66"/>
                        </a:cxn>
                        <a:cxn ang="0">
                          <a:pos x="0" y="188"/>
                        </a:cxn>
                        <a:cxn ang="0">
                          <a:pos x="0" y="196"/>
                        </a:cxn>
                        <a:cxn ang="0">
                          <a:pos x="10" y="208"/>
                        </a:cxn>
                        <a:cxn ang="0">
                          <a:pos x="16" y="208"/>
                        </a:cxn>
                        <a:cxn ang="0">
                          <a:pos x="28" y="202"/>
                        </a:cxn>
                        <a:cxn ang="0">
                          <a:pos x="32" y="188"/>
                        </a:cxn>
                        <a:cxn ang="0">
                          <a:pos x="32" y="88"/>
                        </a:cxn>
                        <a:cxn ang="0">
                          <a:pos x="36" y="68"/>
                        </a:cxn>
                        <a:cxn ang="0">
                          <a:pos x="38" y="74"/>
                        </a:cxn>
                        <a:cxn ang="0">
                          <a:pos x="38" y="208"/>
                        </a:cxn>
                        <a:cxn ang="0">
                          <a:pos x="38" y="390"/>
                        </a:cxn>
                        <a:cxn ang="0">
                          <a:pos x="44" y="404"/>
                        </a:cxn>
                        <a:cxn ang="0">
                          <a:pos x="58" y="410"/>
                        </a:cxn>
                        <a:cxn ang="0">
                          <a:pos x="62" y="410"/>
                        </a:cxn>
                        <a:cxn ang="0">
                          <a:pos x="76" y="404"/>
                        </a:cxn>
                        <a:cxn ang="0">
                          <a:pos x="82" y="390"/>
                        </a:cxn>
                        <a:cxn ang="0">
                          <a:pos x="82" y="232"/>
                        </a:cxn>
                        <a:cxn ang="0">
                          <a:pos x="84" y="212"/>
                        </a:cxn>
                        <a:cxn ang="0">
                          <a:pos x="86" y="218"/>
                        </a:cxn>
                        <a:cxn ang="0">
                          <a:pos x="88" y="390"/>
                        </a:cxn>
                        <a:cxn ang="0">
                          <a:pos x="88" y="396"/>
                        </a:cxn>
                        <a:cxn ang="0">
                          <a:pos x="100" y="408"/>
                        </a:cxn>
                        <a:cxn ang="0">
                          <a:pos x="110" y="410"/>
                        </a:cxn>
                        <a:cxn ang="0">
                          <a:pos x="118" y="408"/>
                        </a:cxn>
                        <a:cxn ang="0">
                          <a:pos x="128" y="396"/>
                        </a:cxn>
                        <a:cxn ang="0">
                          <a:pos x="130" y="208"/>
                        </a:cxn>
                        <a:cxn ang="0">
                          <a:pos x="130" y="88"/>
                        </a:cxn>
                        <a:cxn ang="0">
                          <a:pos x="132" y="68"/>
                        </a:cxn>
                        <a:cxn ang="0">
                          <a:pos x="134" y="74"/>
                        </a:cxn>
                        <a:cxn ang="0">
                          <a:pos x="136" y="188"/>
                        </a:cxn>
                        <a:cxn ang="0">
                          <a:pos x="138" y="196"/>
                        </a:cxn>
                        <a:cxn ang="0">
                          <a:pos x="146" y="208"/>
                        </a:cxn>
                        <a:cxn ang="0">
                          <a:pos x="152" y="208"/>
                        </a:cxn>
                        <a:cxn ang="0">
                          <a:pos x="164" y="202"/>
                        </a:cxn>
                        <a:cxn ang="0">
                          <a:pos x="170" y="188"/>
                        </a:cxn>
                        <a:cxn ang="0">
                          <a:pos x="170" y="76"/>
                        </a:cxn>
                        <a:cxn ang="0">
                          <a:pos x="166" y="54"/>
                        </a:cxn>
                        <a:cxn ang="0">
                          <a:pos x="158" y="34"/>
                        </a:cxn>
                        <a:cxn ang="0">
                          <a:pos x="146" y="18"/>
                        </a:cxn>
                        <a:cxn ang="0">
                          <a:pos x="128" y="4"/>
                        </a:cxn>
                        <a:cxn ang="0">
                          <a:pos x="120" y="2"/>
                        </a:cxn>
                        <a:cxn ang="0">
                          <a:pos x="104" y="0"/>
                        </a:cxn>
                        <a:cxn ang="0">
                          <a:pos x="98" y="2"/>
                        </a:cxn>
                      </a:cxnLst>
                      <a:rect l="0" t="0" r="r" b="b"/>
                      <a:pathLst>
                        <a:path w="170" h="410">
                          <a:moveTo>
                            <a:pt x="98" y="2"/>
                          </a:moveTo>
                          <a:lnTo>
                            <a:pt x="98" y="2"/>
                          </a:lnTo>
                          <a:lnTo>
                            <a:pt x="84" y="4"/>
                          </a:lnTo>
                          <a:lnTo>
                            <a:pt x="84" y="4"/>
                          </a:lnTo>
                          <a:lnTo>
                            <a:pt x="70" y="2"/>
                          </a:lnTo>
                          <a:lnTo>
                            <a:pt x="70" y="2"/>
                          </a:lnTo>
                          <a:lnTo>
                            <a:pt x="64" y="0"/>
                          </a:lnTo>
                          <a:lnTo>
                            <a:pt x="56" y="0"/>
                          </a:lnTo>
                          <a:lnTo>
                            <a:pt x="48" y="2"/>
                          </a:lnTo>
                          <a:lnTo>
                            <a:pt x="40" y="4"/>
                          </a:lnTo>
                          <a:lnTo>
                            <a:pt x="40" y="4"/>
                          </a:lnTo>
                          <a:lnTo>
                            <a:pt x="32" y="10"/>
                          </a:lnTo>
                          <a:lnTo>
                            <a:pt x="24" y="18"/>
                          </a:lnTo>
                          <a:lnTo>
                            <a:pt x="16" y="26"/>
                          </a:lnTo>
                          <a:lnTo>
                            <a:pt x="10" y="34"/>
                          </a:lnTo>
                          <a:lnTo>
                            <a:pt x="6" y="44"/>
                          </a:lnTo>
                          <a:lnTo>
                            <a:pt x="2" y="54"/>
                          </a:lnTo>
                          <a:lnTo>
                            <a:pt x="0" y="66"/>
                          </a:lnTo>
                          <a:lnTo>
                            <a:pt x="0" y="76"/>
                          </a:lnTo>
                          <a:lnTo>
                            <a:pt x="0" y="188"/>
                          </a:lnTo>
                          <a:lnTo>
                            <a:pt x="0" y="188"/>
                          </a:lnTo>
                          <a:lnTo>
                            <a:pt x="0" y="196"/>
                          </a:lnTo>
                          <a:lnTo>
                            <a:pt x="4" y="202"/>
                          </a:lnTo>
                          <a:lnTo>
                            <a:pt x="10" y="208"/>
                          </a:lnTo>
                          <a:lnTo>
                            <a:pt x="16" y="208"/>
                          </a:lnTo>
                          <a:lnTo>
                            <a:pt x="16" y="208"/>
                          </a:lnTo>
                          <a:lnTo>
                            <a:pt x="22" y="208"/>
                          </a:lnTo>
                          <a:lnTo>
                            <a:pt x="28" y="202"/>
                          </a:lnTo>
                          <a:lnTo>
                            <a:pt x="32" y="196"/>
                          </a:lnTo>
                          <a:lnTo>
                            <a:pt x="32" y="188"/>
                          </a:lnTo>
                          <a:lnTo>
                            <a:pt x="32" y="88"/>
                          </a:lnTo>
                          <a:lnTo>
                            <a:pt x="32" y="88"/>
                          </a:lnTo>
                          <a:lnTo>
                            <a:pt x="34" y="74"/>
                          </a:lnTo>
                          <a:lnTo>
                            <a:pt x="36" y="68"/>
                          </a:lnTo>
                          <a:lnTo>
                            <a:pt x="36" y="68"/>
                          </a:lnTo>
                          <a:lnTo>
                            <a:pt x="38" y="74"/>
                          </a:lnTo>
                          <a:lnTo>
                            <a:pt x="38" y="88"/>
                          </a:lnTo>
                          <a:lnTo>
                            <a:pt x="38" y="208"/>
                          </a:lnTo>
                          <a:lnTo>
                            <a:pt x="38" y="390"/>
                          </a:lnTo>
                          <a:lnTo>
                            <a:pt x="38" y="390"/>
                          </a:lnTo>
                          <a:lnTo>
                            <a:pt x="40" y="396"/>
                          </a:lnTo>
                          <a:lnTo>
                            <a:pt x="44" y="404"/>
                          </a:lnTo>
                          <a:lnTo>
                            <a:pt x="50" y="408"/>
                          </a:lnTo>
                          <a:lnTo>
                            <a:pt x="58" y="410"/>
                          </a:lnTo>
                          <a:lnTo>
                            <a:pt x="62" y="410"/>
                          </a:lnTo>
                          <a:lnTo>
                            <a:pt x="62" y="410"/>
                          </a:lnTo>
                          <a:lnTo>
                            <a:pt x="68" y="408"/>
                          </a:lnTo>
                          <a:lnTo>
                            <a:pt x="76" y="404"/>
                          </a:lnTo>
                          <a:lnTo>
                            <a:pt x="80" y="396"/>
                          </a:lnTo>
                          <a:lnTo>
                            <a:pt x="82" y="390"/>
                          </a:lnTo>
                          <a:lnTo>
                            <a:pt x="82" y="232"/>
                          </a:lnTo>
                          <a:lnTo>
                            <a:pt x="82" y="232"/>
                          </a:lnTo>
                          <a:lnTo>
                            <a:pt x="82" y="218"/>
                          </a:lnTo>
                          <a:lnTo>
                            <a:pt x="84" y="212"/>
                          </a:lnTo>
                          <a:lnTo>
                            <a:pt x="84" y="212"/>
                          </a:lnTo>
                          <a:lnTo>
                            <a:pt x="86" y="218"/>
                          </a:lnTo>
                          <a:lnTo>
                            <a:pt x="88" y="232"/>
                          </a:lnTo>
                          <a:lnTo>
                            <a:pt x="88" y="390"/>
                          </a:lnTo>
                          <a:lnTo>
                            <a:pt x="88" y="390"/>
                          </a:lnTo>
                          <a:lnTo>
                            <a:pt x="88" y="396"/>
                          </a:lnTo>
                          <a:lnTo>
                            <a:pt x="94" y="404"/>
                          </a:lnTo>
                          <a:lnTo>
                            <a:pt x="100" y="408"/>
                          </a:lnTo>
                          <a:lnTo>
                            <a:pt x="108" y="410"/>
                          </a:lnTo>
                          <a:lnTo>
                            <a:pt x="110" y="410"/>
                          </a:lnTo>
                          <a:lnTo>
                            <a:pt x="110" y="410"/>
                          </a:lnTo>
                          <a:lnTo>
                            <a:pt x="118" y="408"/>
                          </a:lnTo>
                          <a:lnTo>
                            <a:pt x="124" y="404"/>
                          </a:lnTo>
                          <a:lnTo>
                            <a:pt x="128" y="396"/>
                          </a:lnTo>
                          <a:lnTo>
                            <a:pt x="130" y="390"/>
                          </a:lnTo>
                          <a:lnTo>
                            <a:pt x="130" y="208"/>
                          </a:lnTo>
                          <a:lnTo>
                            <a:pt x="130" y="88"/>
                          </a:lnTo>
                          <a:lnTo>
                            <a:pt x="130" y="88"/>
                          </a:lnTo>
                          <a:lnTo>
                            <a:pt x="130" y="74"/>
                          </a:lnTo>
                          <a:lnTo>
                            <a:pt x="132" y="68"/>
                          </a:lnTo>
                          <a:lnTo>
                            <a:pt x="132" y="68"/>
                          </a:lnTo>
                          <a:lnTo>
                            <a:pt x="134" y="74"/>
                          </a:lnTo>
                          <a:lnTo>
                            <a:pt x="136" y="88"/>
                          </a:lnTo>
                          <a:lnTo>
                            <a:pt x="136" y="188"/>
                          </a:lnTo>
                          <a:lnTo>
                            <a:pt x="136" y="188"/>
                          </a:lnTo>
                          <a:lnTo>
                            <a:pt x="138" y="196"/>
                          </a:lnTo>
                          <a:lnTo>
                            <a:pt x="140" y="202"/>
                          </a:lnTo>
                          <a:lnTo>
                            <a:pt x="146" y="208"/>
                          </a:lnTo>
                          <a:lnTo>
                            <a:pt x="152" y="208"/>
                          </a:lnTo>
                          <a:lnTo>
                            <a:pt x="152" y="208"/>
                          </a:lnTo>
                          <a:lnTo>
                            <a:pt x="158" y="208"/>
                          </a:lnTo>
                          <a:lnTo>
                            <a:pt x="164" y="202"/>
                          </a:lnTo>
                          <a:lnTo>
                            <a:pt x="168" y="196"/>
                          </a:lnTo>
                          <a:lnTo>
                            <a:pt x="170" y="188"/>
                          </a:lnTo>
                          <a:lnTo>
                            <a:pt x="170" y="76"/>
                          </a:lnTo>
                          <a:lnTo>
                            <a:pt x="170" y="76"/>
                          </a:lnTo>
                          <a:lnTo>
                            <a:pt x="168" y="66"/>
                          </a:lnTo>
                          <a:lnTo>
                            <a:pt x="166" y="54"/>
                          </a:lnTo>
                          <a:lnTo>
                            <a:pt x="162" y="44"/>
                          </a:lnTo>
                          <a:lnTo>
                            <a:pt x="158" y="34"/>
                          </a:lnTo>
                          <a:lnTo>
                            <a:pt x="152" y="26"/>
                          </a:lnTo>
                          <a:lnTo>
                            <a:pt x="146" y="18"/>
                          </a:lnTo>
                          <a:lnTo>
                            <a:pt x="138" y="10"/>
                          </a:lnTo>
                          <a:lnTo>
                            <a:pt x="128" y="4"/>
                          </a:lnTo>
                          <a:lnTo>
                            <a:pt x="128" y="4"/>
                          </a:lnTo>
                          <a:lnTo>
                            <a:pt x="120" y="2"/>
                          </a:lnTo>
                          <a:lnTo>
                            <a:pt x="112" y="0"/>
                          </a:lnTo>
                          <a:lnTo>
                            <a:pt x="104" y="0"/>
                          </a:lnTo>
                          <a:lnTo>
                            <a:pt x="98" y="2"/>
                          </a:lnTo>
                          <a:lnTo>
                            <a:pt x="98" y="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dirty="0"/>
                    </a:p>
                  </p:txBody>
                </p:sp>
              </p:grpSp>
              <p:grpSp>
                <p:nvGrpSpPr>
                  <p:cNvPr id="365" name="Группа 364"/>
                  <p:cNvGrpSpPr/>
                  <p:nvPr/>
                </p:nvGrpSpPr>
                <p:grpSpPr>
                  <a:xfrm>
                    <a:off x="-1071154" y="4786115"/>
                    <a:ext cx="196464" cy="573209"/>
                    <a:chOff x="-809702" y="4632625"/>
                    <a:chExt cx="123388" cy="360000"/>
                  </a:xfrm>
                  <a:solidFill>
                    <a:srgbClr val="00854F"/>
                  </a:solidFill>
                </p:grpSpPr>
                <p:sp>
                  <p:nvSpPr>
                    <p:cNvPr id="375" name="Freeform 75"/>
                    <p:cNvSpPr>
                      <a:spLocks/>
                    </p:cNvSpPr>
                    <p:nvPr/>
                  </p:nvSpPr>
                  <p:spPr bwMode="auto">
                    <a:xfrm>
                      <a:off x="-777766" y="4632625"/>
                      <a:ext cx="60968" cy="60968"/>
                    </a:xfrm>
                    <a:custGeom>
                      <a:avLst/>
                      <a:gdLst/>
                      <a:ahLst/>
                      <a:cxnLst>
                        <a:cxn ang="0">
                          <a:pos x="42" y="0"/>
                        </a:cxn>
                        <a:cxn ang="0">
                          <a:pos x="42" y="0"/>
                        </a:cxn>
                        <a:cxn ang="0">
                          <a:pos x="34" y="0"/>
                        </a:cxn>
                        <a:cxn ang="0">
                          <a:pos x="26" y="4"/>
                        </a:cxn>
                        <a:cxn ang="0">
                          <a:pos x="18" y="8"/>
                        </a:cxn>
                        <a:cxn ang="0">
                          <a:pos x="12" y="12"/>
                        </a:cxn>
                        <a:cxn ang="0">
                          <a:pos x="6" y="18"/>
                        </a:cxn>
                        <a:cxn ang="0">
                          <a:pos x="2" y="26"/>
                        </a:cxn>
                        <a:cxn ang="0">
                          <a:pos x="0" y="34"/>
                        </a:cxn>
                        <a:cxn ang="0">
                          <a:pos x="0" y="42"/>
                        </a:cxn>
                        <a:cxn ang="0">
                          <a:pos x="0" y="42"/>
                        </a:cxn>
                        <a:cxn ang="0">
                          <a:pos x="0" y="50"/>
                        </a:cxn>
                        <a:cxn ang="0">
                          <a:pos x="2" y="58"/>
                        </a:cxn>
                        <a:cxn ang="0">
                          <a:pos x="6" y="66"/>
                        </a:cxn>
                        <a:cxn ang="0">
                          <a:pos x="12" y="72"/>
                        </a:cxn>
                        <a:cxn ang="0">
                          <a:pos x="18" y="76"/>
                        </a:cxn>
                        <a:cxn ang="0">
                          <a:pos x="26" y="80"/>
                        </a:cxn>
                        <a:cxn ang="0">
                          <a:pos x="34" y="84"/>
                        </a:cxn>
                        <a:cxn ang="0">
                          <a:pos x="42" y="84"/>
                        </a:cxn>
                        <a:cxn ang="0">
                          <a:pos x="42" y="84"/>
                        </a:cxn>
                        <a:cxn ang="0">
                          <a:pos x="50" y="84"/>
                        </a:cxn>
                        <a:cxn ang="0">
                          <a:pos x="58" y="80"/>
                        </a:cxn>
                        <a:cxn ang="0">
                          <a:pos x="66" y="76"/>
                        </a:cxn>
                        <a:cxn ang="0">
                          <a:pos x="72" y="72"/>
                        </a:cxn>
                        <a:cxn ang="0">
                          <a:pos x="76" y="66"/>
                        </a:cxn>
                        <a:cxn ang="0">
                          <a:pos x="80" y="58"/>
                        </a:cxn>
                        <a:cxn ang="0">
                          <a:pos x="82" y="50"/>
                        </a:cxn>
                        <a:cxn ang="0">
                          <a:pos x="84" y="42"/>
                        </a:cxn>
                        <a:cxn ang="0">
                          <a:pos x="84" y="42"/>
                        </a:cxn>
                        <a:cxn ang="0">
                          <a:pos x="82" y="34"/>
                        </a:cxn>
                        <a:cxn ang="0">
                          <a:pos x="80" y="26"/>
                        </a:cxn>
                        <a:cxn ang="0">
                          <a:pos x="76" y="18"/>
                        </a:cxn>
                        <a:cxn ang="0">
                          <a:pos x="72" y="12"/>
                        </a:cxn>
                        <a:cxn ang="0">
                          <a:pos x="66" y="8"/>
                        </a:cxn>
                        <a:cxn ang="0">
                          <a:pos x="58" y="4"/>
                        </a:cxn>
                        <a:cxn ang="0">
                          <a:pos x="50" y="0"/>
                        </a:cxn>
                        <a:cxn ang="0">
                          <a:pos x="42" y="0"/>
                        </a:cxn>
                        <a:cxn ang="0">
                          <a:pos x="42" y="0"/>
                        </a:cxn>
                      </a:cxnLst>
                      <a:rect l="0" t="0" r="r" b="b"/>
                      <a:pathLst>
                        <a:path w="84" h="84">
                          <a:moveTo>
                            <a:pt x="42" y="0"/>
                          </a:moveTo>
                          <a:lnTo>
                            <a:pt x="42" y="0"/>
                          </a:lnTo>
                          <a:lnTo>
                            <a:pt x="34" y="0"/>
                          </a:lnTo>
                          <a:lnTo>
                            <a:pt x="26" y="4"/>
                          </a:lnTo>
                          <a:lnTo>
                            <a:pt x="18" y="8"/>
                          </a:lnTo>
                          <a:lnTo>
                            <a:pt x="12" y="12"/>
                          </a:lnTo>
                          <a:lnTo>
                            <a:pt x="6" y="18"/>
                          </a:lnTo>
                          <a:lnTo>
                            <a:pt x="2" y="26"/>
                          </a:lnTo>
                          <a:lnTo>
                            <a:pt x="0" y="34"/>
                          </a:lnTo>
                          <a:lnTo>
                            <a:pt x="0" y="42"/>
                          </a:lnTo>
                          <a:lnTo>
                            <a:pt x="0" y="42"/>
                          </a:lnTo>
                          <a:lnTo>
                            <a:pt x="0" y="50"/>
                          </a:lnTo>
                          <a:lnTo>
                            <a:pt x="2" y="58"/>
                          </a:lnTo>
                          <a:lnTo>
                            <a:pt x="6" y="66"/>
                          </a:lnTo>
                          <a:lnTo>
                            <a:pt x="12" y="72"/>
                          </a:lnTo>
                          <a:lnTo>
                            <a:pt x="18" y="76"/>
                          </a:lnTo>
                          <a:lnTo>
                            <a:pt x="26" y="80"/>
                          </a:lnTo>
                          <a:lnTo>
                            <a:pt x="34" y="84"/>
                          </a:lnTo>
                          <a:lnTo>
                            <a:pt x="42" y="84"/>
                          </a:lnTo>
                          <a:lnTo>
                            <a:pt x="42" y="84"/>
                          </a:lnTo>
                          <a:lnTo>
                            <a:pt x="50" y="84"/>
                          </a:lnTo>
                          <a:lnTo>
                            <a:pt x="58" y="80"/>
                          </a:lnTo>
                          <a:lnTo>
                            <a:pt x="66" y="76"/>
                          </a:lnTo>
                          <a:lnTo>
                            <a:pt x="72" y="72"/>
                          </a:lnTo>
                          <a:lnTo>
                            <a:pt x="76" y="66"/>
                          </a:lnTo>
                          <a:lnTo>
                            <a:pt x="80" y="58"/>
                          </a:lnTo>
                          <a:lnTo>
                            <a:pt x="82" y="50"/>
                          </a:lnTo>
                          <a:lnTo>
                            <a:pt x="84" y="42"/>
                          </a:lnTo>
                          <a:lnTo>
                            <a:pt x="84" y="42"/>
                          </a:lnTo>
                          <a:lnTo>
                            <a:pt x="82" y="34"/>
                          </a:lnTo>
                          <a:lnTo>
                            <a:pt x="80" y="26"/>
                          </a:lnTo>
                          <a:lnTo>
                            <a:pt x="76" y="18"/>
                          </a:lnTo>
                          <a:lnTo>
                            <a:pt x="72" y="12"/>
                          </a:lnTo>
                          <a:lnTo>
                            <a:pt x="66" y="8"/>
                          </a:lnTo>
                          <a:lnTo>
                            <a:pt x="58" y="4"/>
                          </a:lnTo>
                          <a:lnTo>
                            <a:pt x="50" y="0"/>
                          </a:lnTo>
                          <a:lnTo>
                            <a:pt x="42" y="0"/>
                          </a:lnTo>
                          <a:lnTo>
                            <a:pt x="42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376" name="Freeform 76"/>
                    <p:cNvSpPr>
                      <a:spLocks/>
                    </p:cNvSpPr>
                    <p:nvPr/>
                  </p:nvSpPr>
                  <p:spPr bwMode="auto">
                    <a:xfrm>
                      <a:off x="-809702" y="4695044"/>
                      <a:ext cx="123388" cy="297581"/>
                    </a:xfrm>
                    <a:custGeom>
                      <a:avLst/>
                      <a:gdLst/>
                      <a:ahLst/>
                      <a:cxnLst>
                        <a:cxn ang="0">
                          <a:pos x="100" y="2"/>
                        </a:cxn>
                        <a:cxn ang="0">
                          <a:pos x="86" y="4"/>
                        </a:cxn>
                        <a:cxn ang="0">
                          <a:pos x="72" y="2"/>
                        </a:cxn>
                        <a:cxn ang="0">
                          <a:pos x="58" y="0"/>
                        </a:cxn>
                        <a:cxn ang="0">
                          <a:pos x="42" y="4"/>
                        </a:cxn>
                        <a:cxn ang="0">
                          <a:pos x="32" y="10"/>
                        </a:cxn>
                        <a:cxn ang="0">
                          <a:pos x="18" y="26"/>
                        </a:cxn>
                        <a:cxn ang="0">
                          <a:pos x="8" y="44"/>
                        </a:cxn>
                        <a:cxn ang="0">
                          <a:pos x="2" y="66"/>
                        </a:cxn>
                        <a:cxn ang="0">
                          <a:pos x="0" y="188"/>
                        </a:cxn>
                        <a:cxn ang="0">
                          <a:pos x="2" y="196"/>
                        </a:cxn>
                        <a:cxn ang="0">
                          <a:pos x="10" y="208"/>
                        </a:cxn>
                        <a:cxn ang="0">
                          <a:pos x="18" y="208"/>
                        </a:cxn>
                        <a:cxn ang="0">
                          <a:pos x="30" y="202"/>
                        </a:cxn>
                        <a:cxn ang="0">
                          <a:pos x="34" y="188"/>
                        </a:cxn>
                        <a:cxn ang="0">
                          <a:pos x="34" y="88"/>
                        </a:cxn>
                        <a:cxn ang="0">
                          <a:pos x="38" y="68"/>
                        </a:cxn>
                        <a:cxn ang="0">
                          <a:pos x="40" y="74"/>
                        </a:cxn>
                        <a:cxn ang="0">
                          <a:pos x="40" y="208"/>
                        </a:cxn>
                        <a:cxn ang="0">
                          <a:pos x="40" y="390"/>
                        </a:cxn>
                        <a:cxn ang="0">
                          <a:pos x="46" y="404"/>
                        </a:cxn>
                        <a:cxn ang="0">
                          <a:pos x="60" y="410"/>
                        </a:cxn>
                        <a:cxn ang="0">
                          <a:pos x="62" y="410"/>
                        </a:cxn>
                        <a:cxn ang="0">
                          <a:pos x="76" y="404"/>
                        </a:cxn>
                        <a:cxn ang="0">
                          <a:pos x="82" y="390"/>
                        </a:cxn>
                        <a:cxn ang="0">
                          <a:pos x="82" y="232"/>
                        </a:cxn>
                        <a:cxn ang="0">
                          <a:pos x="86" y="212"/>
                        </a:cxn>
                        <a:cxn ang="0">
                          <a:pos x="88" y="218"/>
                        </a:cxn>
                        <a:cxn ang="0">
                          <a:pos x="88" y="390"/>
                        </a:cxn>
                        <a:cxn ang="0">
                          <a:pos x="90" y="396"/>
                        </a:cxn>
                        <a:cxn ang="0">
                          <a:pos x="100" y="408"/>
                        </a:cxn>
                        <a:cxn ang="0">
                          <a:pos x="112" y="410"/>
                        </a:cxn>
                        <a:cxn ang="0">
                          <a:pos x="120" y="408"/>
                        </a:cxn>
                        <a:cxn ang="0">
                          <a:pos x="130" y="396"/>
                        </a:cxn>
                        <a:cxn ang="0">
                          <a:pos x="132" y="208"/>
                        </a:cxn>
                        <a:cxn ang="0">
                          <a:pos x="132" y="88"/>
                        </a:cxn>
                        <a:cxn ang="0">
                          <a:pos x="134" y="68"/>
                        </a:cxn>
                        <a:cxn ang="0">
                          <a:pos x="136" y="74"/>
                        </a:cxn>
                        <a:cxn ang="0">
                          <a:pos x="138" y="188"/>
                        </a:cxn>
                        <a:cxn ang="0">
                          <a:pos x="138" y="196"/>
                        </a:cxn>
                        <a:cxn ang="0">
                          <a:pos x="148" y="208"/>
                        </a:cxn>
                        <a:cxn ang="0">
                          <a:pos x="154" y="208"/>
                        </a:cxn>
                        <a:cxn ang="0">
                          <a:pos x="166" y="202"/>
                        </a:cxn>
                        <a:cxn ang="0">
                          <a:pos x="170" y="188"/>
                        </a:cxn>
                        <a:cxn ang="0">
                          <a:pos x="170" y="76"/>
                        </a:cxn>
                        <a:cxn ang="0">
                          <a:pos x="168" y="54"/>
                        </a:cxn>
                        <a:cxn ang="0">
                          <a:pos x="160" y="34"/>
                        </a:cxn>
                        <a:cxn ang="0">
                          <a:pos x="146" y="18"/>
                        </a:cxn>
                        <a:cxn ang="0">
                          <a:pos x="130" y="4"/>
                        </a:cxn>
                        <a:cxn ang="0">
                          <a:pos x="122" y="2"/>
                        </a:cxn>
                        <a:cxn ang="0">
                          <a:pos x="106" y="0"/>
                        </a:cxn>
                        <a:cxn ang="0">
                          <a:pos x="100" y="2"/>
                        </a:cxn>
                      </a:cxnLst>
                      <a:rect l="0" t="0" r="r" b="b"/>
                      <a:pathLst>
                        <a:path w="170" h="410">
                          <a:moveTo>
                            <a:pt x="100" y="2"/>
                          </a:moveTo>
                          <a:lnTo>
                            <a:pt x="100" y="2"/>
                          </a:lnTo>
                          <a:lnTo>
                            <a:pt x="86" y="4"/>
                          </a:lnTo>
                          <a:lnTo>
                            <a:pt x="86" y="4"/>
                          </a:lnTo>
                          <a:lnTo>
                            <a:pt x="72" y="2"/>
                          </a:lnTo>
                          <a:lnTo>
                            <a:pt x="72" y="2"/>
                          </a:lnTo>
                          <a:lnTo>
                            <a:pt x="66" y="0"/>
                          </a:lnTo>
                          <a:lnTo>
                            <a:pt x="58" y="0"/>
                          </a:lnTo>
                          <a:lnTo>
                            <a:pt x="50" y="2"/>
                          </a:lnTo>
                          <a:lnTo>
                            <a:pt x="42" y="4"/>
                          </a:lnTo>
                          <a:lnTo>
                            <a:pt x="42" y="4"/>
                          </a:lnTo>
                          <a:lnTo>
                            <a:pt x="32" y="10"/>
                          </a:lnTo>
                          <a:lnTo>
                            <a:pt x="24" y="18"/>
                          </a:lnTo>
                          <a:lnTo>
                            <a:pt x="18" y="26"/>
                          </a:lnTo>
                          <a:lnTo>
                            <a:pt x="12" y="34"/>
                          </a:lnTo>
                          <a:lnTo>
                            <a:pt x="8" y="44"/>
                          </a:lnTo>
                          <a:lnTo>
                            <a:pt x="4" y="54"/>
                          </a:lnTo>
                          <a:lnTo>
                            <a:pt x="2" y="66"/>
                          </a:lnTo>
                          <a:lnTo>
                            <a:pt x="0" y="76"/>
                          </a:lnTo>
                          <a:lnTo>
                            <a:pt x="0" y="188"/>
                          </a:lnTo>
                          <a:lnTo>
                            <a:pt x="0" y="188"/>
                          </a:lnTo>
                          <a:lnTo>
                            <a:pt x="2" y="196"/>
                          </a:lnTo>
                          <a:lnTo>
                            <a:pt x="6" y="202"/>
                          </a:lnTo>
                          <a:lnTo>
                            <a:pt x="10" y="208"/>
                          </a:lnTo>
                          <a:lnTo>
                            <a:pt x="18" y="208"/>
                          </a:lnTo>
                          <a:lnTo>
                            <a:pt x="18" y="208"/>
                          </a:lnTo>
                          <a:lnTo>
                            <a:pt x="24" y="208"/>
                          </a:lnTo>
                          <a:lnTo>
                            <a:pt x="30" y="202"/>
                          </a:lnTo>
                          <a:lnTo>
                            <a:pt x="32" y="196"/>
                          </a:lnTo>
                          <a:lnTo>
                            <a:pt x="34" y="188"/>
                          </a:lnTo>
                          <a:lnTo>
                            <a:pt x="34" y="88"/>
                          </a:lnTo>
                          <a:lnTo>
                            <a:pt x="34" y="88"/>
                          </a:lnTo>
                          <a:lnTo>
                            <a:pt x="34" y="74"/>
                          </a:lnTo>
                          <a:lnTo>
                            <a:pt x="38" y="68"/>
                          </a:lnTo>
                          <a:lnTo>
                            <a:pt x="38" y="68"/>
                          </a:lnTo>
                          <a:lnTo>
                            <a:pt x="40" y="74"/>
                          </a:lnTo>
                          <a:lnTo>
                            <a:pt x="40" y="88"/>
                          </a:lnTo>
                          <a:lnTo>
                            <a:pt x="40" y="208"/>
                          </a:lnTo>
                          <a:lnTo>
                            <a:pt x="40" y="390"/>
                          </a:lnTo>
                          <a:lnTo>
                            <a:pt x="40" y="390"/>
                          </a:lnTo>
                          <a:lnTo>
                            <a:pt x="42" y="396"/>
                          </a:lnTo>
                          <a:lnTo>
                            <a:pt x="46" y="404"/>
                          </a:lnTo>
                          <a:lnTo>
                            <a:pt x="52" y="408"/>
                          </a:lnTo>
                          <a:lnTo>
                            <a:pt x="60" y="410"/>
                          </a:lnTo>
                          <a:lnTo>
                            <a:pt x="62" y="410"/>
                          </a:lnTo>
                          <a:lnTo>
                            <a:pt x="62" y="410"/>
                          </a:lnTo>
                          <a:lnTo>
                            <a:pt x="70" y="408"/>
                          </a:lnTo>
                          <a:lnTo>
                            <a:pt x="76" y="404"/>
                          </a:lnTo>
                          <a:lnTo>
                            <a:pt x="82" y="396"/>
                          </a:lnTo>
                          <a:lnTo>
                            <a:pt x="82" y="390"/>
                          </a:lnTo>
                          <a:lnTo>
                            <a:pt x="82" y="232"/>
                          </a:lnTo>
                          <a:lnTo>
                            <a:pt x="82" y="232"/>
                          </a:lnTo>
                          <a:lnTo>
                            <a:pt x="84" y="218"/>
                          </a:lnTo>
                          <a:lnTo>
                            <a:pt x="86" y="212"/>
                          </a:lnTo>
                          <a:lnTo>
                            <a:pt x="86" y="212"/>
                          </a:lnTo>
                          <a:lnTo>
                            <a:pt x="88" y="218"/>
                          </a:lnTo>
                          <a:lnTo>
                            <a:pt x="88" y="232"/>
                          </a:lnTo>
                          <a:lnTo>
                            <a:pt x="88" y="390"/>
                          </a:lnTo>
                          <a:lnTo>
                            <a:pt x="88" y="390"/>
                          </a:lnTo>
                          <a:lnTo>
                            <a:pt x="90" y="396"/>
                          </a:lnTo>
                          <a:lnTo>
                            <a:pt x="94" y="404"/>
                          </a:lnTo>
                          <a:lnTo>
                            <a:pt x="100" y="408"/>
                          </a:lnTo>
                          <a:lnTo>
                            <a:pt x="108" y="410"/>
                          </a:lnTo>
                          <a:lnTo>
                            <a:pt x="112" y="410"/>
                          </a:lnTo>
                          <a:lnTo>
                            <a:pt x="112" y="410"/>
                          </a:lnTo>
                          <a:lnTo>
                            <a:pt x="120" y="408"/>
                          </a:lnTo>
                          <a:lnTo>
                            <a:pt x="126" y="404"/>
                          </a:lnTo>
                          <a:lnTo>
                            <a:pt x="130" y="396"/>
                          </a:lnTo>
                          <a:lnTo>
                            <a:pt x="132" y="390"/>
                          </a:lnTo>
                          <a:lnTo>
                            <a:pt x="132" y="208"/>
                          </a:lnTo>
                          <a:lnTo>
                            <a:pt x="132" y="88"/>
                          </a:lnTo>
                          <a:lnTo>
                            <a:pt x="132" y="88"/>
                          </a:lnTo>
                          <a:lnTo>
                            <a:pt x="132" y="74"/>
                          </a:lnTo>
                          <a:lnTo>
                            <a:pt x="134" y="68"/>
                          </a:lnTo>
                          <a:lnTo>
                            <a:pt x="134" y="68"/>
                          </a:lnTo>
                          <a:lnTo>
                            <a:pt x="136" y="74"/>
                          </a:lnTo>
                          <a:lnTo>
                            <a:pt x="138" y="88"/>
                          </a:lnTo>
                          <a:lnTo>
                            <a:pt x="138" y="188"/>
                          </a:lnTo>
                          <a:lnTo>
                            <a:pt x="138" y="188"/>
                          </a:lnTo>
                          <a:lnTo>
                            <a:pt x="138" y="196"/>
                          </a:lnTo>
                          <a:lnTo>
                            <a:pt x="142" y="202"/>
                          </a:lnTo>
                          <a:lnTo>
                            <a:pt x="148" y="208"/>
                          </a:lnTo>
                          <a:lnTo>
                            <a:pt x="154" y="208"/>
                          </a:lnTo>
                          <a:lnTo>
                            <a:pt x="154" y="208"/>
                          </a:lnTo>
                          <a:lnTo>
                            <a:pt x="160" y="208"/>
                          </a:lnTo>
                          <a:lnTo>
                            <a:pt x="166" y="202"/>
                          </a:lnTo>
                          <a:lnTo>
                            <a:pt x="170" y="196"/>
                          </a:lnTo>
                          <a:lnTo>
                            <a:pt x="170" y="188"/>
                          </a:lnTo>
                          <a:lnTo>
                            <a:pt x="170" y="76"/>
                          </a:lnTo>
                          <a:lnTo>
                            <a:pt x="170" y="76"/>
                          </a:lnTo>
                          <a:lnTo>
                            <a:pt x="170" y="66"/>
                          </a:lnTo>
                          <a:lnTo>
                            <a:pt x="168" y="54"/>
                          </a:lnTo>
                          <a:lnTo>
                            <a:pt x="164" y="44"/>
                          </a:lnTo>
                          <a:lnTo>
                            <a:pt x="160" y="34"/>
                          </a:lnTo>
                          <a:lnTo>
                            <a:pt x="154" y="26"/>
                          </a:lnTo>
                          <a:lnTo>
                            <a:pt x="146" y="18"/>
                          </a:lnTo>
                          <a:lnTo>
                            <a:pt x="138" y="10"/>
                          </a:lnTo>
                          <a:lnTo>
                            <a:pt x="130" y="4"/>
                          </a:lnTo>
                          <a:lnTo>
                            <a:pt x="130" y="4"/>
                          </a:lnTo>
                          <a:lnTo>
                            <a:pt x="122" y="2"/>
                          </a:lnTo>
                          <a:lnTo>
                            <a:pt x="114" y="0"/>
                          </a:lnTo>
                          <a:lnTo>
                            <a:pt x="106" y="0"/>
                          </a:lnTo>
                          <a:lnTo>
                            <a:pt x="100" y="2"/>
                          </a:lnTo>
                          <a:lnTo>
                            <a:pt x="100" y="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dirty="0"/>
                    </a:p>
                  </p:txBody>
                </p:sp>
              </p:grpSp>
              <p:grpSp>
                <p:nvGrpSpPr>
                  <p:cNvPr id="366" name="Группа 365"/>
                  <p:cNvGrpSpPr/>
                  <p:nvPr/>
                </p:nvGrpSpPr>
                <p:grpSpPr>
                  <a:xfrm>
                    <a:off x="-834376" y="4786115"/>
                    <a:ext cx="196464" cy="573209"/>
                    <a:chOff x="-674701" y="4632625"/>
                    <a:chExt cx="123388" cy="360000"/>
                  </a:xfrm>
                  <a:solidFill>
                    <a:srgbClr val="00854F"/>
                  </a:solidFill>
                </p:grpSpPr>
                <p:sp>
                  <p:nvSpPr>
                    <p:cNvPr id="373" name="Freeform 77"/>
                    <p:cNvSpPr>
                      <a:spLocks/>
                    </p:cNvSpPr>
                    <p:nvPr/>
                  </p:nvSpPr>
                  <p:spPr bwMode="auto">
                    <a:xfrm>
                      <a:off x="-642766" y="4632625"/>
                      <a:ext cx="60968" cy="60968"/>
                    </a:xfrm>
                    <a:custGeom>
                      <a:avLst/>
                      <a:gdLst/>
                      <a:ahLst/>
                      <a:cxnLst>
                        <a:cxn ang="0">
                          <a:pos x="42" y="0"/>
                        </a:cxn>
                        <a:cxn ang="0">
                          <a:pos x="42" y="0"/>
                        </a:cxn>
                        <a:cxn ang="0">
                          <a:pos x="32" y="0"/>
                        </a:cxn>
                        <a:cxn ang="0">
                          <a:pos x="24" y="4"/>
                        </a:cxn>
                        <a:cxn ang="0">
                          <a:pos x="18" y="8"/>
                        </a:cxn>
                        <a:cxn ang="0">
                          <a:pos x="12" y="12"/>
                        </a:cxn>
                        <a:cxn ang="0">
                          <a:pos x="6" y="18"/>
                        </a:cxn>
                        <a:cxn ang="0">
                          <a:pos x="2" y="26"/>
                        </a:cxn>
                        <a:cxn ang="0">
                          <a:pos x="0" y="34"/>
                        </a:cxn>
                        <a:cxn ang="0">
                          <a:pos x="0" y="42"/>
                        </a:cxn>
                        <a:cxn ang="0">
                          <a:pos x="0" y="42"/>
                        </a:cxn>
                        <a:cxn ang="0">
                          <a:pos x="0" y="50"/>
                        </a:cxn>
                        <a:cxn ang="0">
                          <a:pos x="2" y="58"/>
                        </a:cxn>
                        <a:cxn ang="0">
                          <a:pos x="6" y="66"/>
                        </a:cxn>
                        <a:cxn ang="0">
                          <a:pos x="12" y="72"/>
                        </a:cxn>
                        <a:cxn ang="0">
                          <a:pos x="18" y="76"/>
                        </a:cxn>
                        <a:cxn ang="0">
                          <a:pos x="24" y="80"/>
                        </a:cxn>
                        <a:cxn ang="0">
                          <a:pos x="32" y="84"/>
                        </a:cxn>
                        <a:cxn ang="0">
                          <a:pos x="42" y="84"/>
                        </a:cxn>
                        <a:cxn ang="0">
                          <a:pos x="42" y="84"/>
                        </a:cxn>
                        <a:cxn ang="0">
                          <a:pos x="50" y="84"/>
                        </a:cxn>
                        <a:cxn ang="0">
                          <a:pos x="58" y="80"/>
                        </a:cxn>
                        <a:cxn ang="0">
                          <a:pos x="64" y="76"/>
                        </a:cxn>
                        <a:cxn ang="0">
                          <a:pos x="70" y="72"/>
                        </a:cxn>
                        <a:cxn ang="0">
                          <a:pos x="76" y="66"/>
                        </a:cxn>
                        <a:cxn ang="0">
                          <a:pos x="80" y="58"/>
                        </a:cxn>
                        <a:cxn ang="0">
                          <a:pos x="82" y="50"/>
                        </a:cxn>
                        <a:cxn ang="0">
                          <a:pos x="84" y="42"/>
                        </a:cxn>
                        <a:cxn ang="0">
                          <a:pos x="84" y="42"/>
                        </a:cxn>
                        <a:cxn ang="0">
                          <a:pos x="82" y="34"/>
                        </a:cxn>
                        <a:cxn ang="0">
                          <a:pos x="80" y="26"/>
                        </a:cxn>
                        <a:cxn ang="0">
                          <a:pos x="76" y="18"/>
                        </a:cxn>
                        <a:cxn ang="0">
                          <a:pos x="70" y="12"/>
                        </a:cxn>
                        <a:cxn ang="0">
                          <a:pos x="64" y="8"/>
                        </a:cxn>
                        <a:cxn ang="0">
                          <a:pos x="58" y="4"/>
                        </a:cxn>
                        <a:cxn ang="0">
                          <a:pos x="50" y="0"/>
                        </a:cxn>
                        <a:cxn ang="0">
                          <a:pos x="42" y="0"/>
                        </a:cxn>
                        <a:cxn ang="0">
                          <a:pos x="42" y="0"/>
                        </a:cxn>
                      </a:cxnLst>
                      <a:rect l="0" t="0" r="r" b="b"/>
                      <a:pathLst>
                        <a:path w="84" h="84">
                          <a:moveTo>
                            <a:pt x="42" y="0"/>
                          </a:moveTo>
                          <a:lnTo>
                            <a:pt x="42" y="0"/>
                          </a:lnTo>
                          <a:lnTo>
                            <a:pt x="32" y="0"/>
                          </a:lnTo>
                          <a:lnTo>
                            <a:pt x="24" y="4"/>
                          </a:lnTo>
                          <a:lnTo>
                            <a:pt x="18" y="8"/>
                          </a:lnTo>
                          <a:lnTo>
                            <a:pt x="12" y="12"/>
                          </a:lnTo>
                          <a:lnTo>
                            <a:pt x="6" y="18"/>
                          </a:lnTo>
                          <a:lnTo>
                            <a:pt x="2" y="26"/>
                          </a:lnTo>
                          <a:lnTo>
                            <a:pt x="0" y="34"/>
                          </a:lnTo>
                          <a:lnTo>
                            <a:pt x="0" y="42"/>
                          </a:lnTo>
                          <a:lnTo>
                            <a:pt x="0" y="42"/>
                          </a:lnTo>
                          <a:lnTo>
                            <a:pt x="0" y="50"/>
                          </a:lnTo>
                          <a:lnTo>
                            <a:pt x="2" y="58"/>
                          </a:lnTo>
                          <a:lnTo>
                            <a:pt x="6" y="66"/>
                          </a:lnTo>
                          <a:lnTo>
                            <a:pt x="12" y="72"/>
                          </a:lnTo>
                          <a:lnTo>
                            <a:pt x="18" y="76"/>
                          </a:lnTo>
                          <a:lnTo>
                            <a:pt x="24" y="80"/>
                          </a:lnTo>
                          <a:lnTo>
                            <a:pt x="32" y="84"/>
                          </a:lnTo>
                          <a:lnTo>
                            <a:pt x="42" y="84"/>
                          </a:lnTo>
                          <a:lnTo>
                            <a:pt x="42" y="84"/>
                          </a:lnTo>
                          <a:lnTo>
                            <a:pt x="50" y="84"/>
                          </a:lnTo>
                          <a:lnTo>
                            <a:pt x="58" y="80"/>
                          </a:lnTo>
                          <a:lnTo>
                            <a:pt x="64" y="76"/>
                          </a:lnTo>
                          <a:lnTo>
                            <a:pt x="70" y="72"/>
                          </a:lnTo>
                          <a:lnTo>
                            <a:pt x="76" y="66"/>
                          </a:lnTo>
                          <a:lnTo>
                            <a:pt x="80" y="58"/>
                          </a:lnTo>
                          <a:lnTo>
                            <a:pt x="82" y="50"/>
                          </a:lnTo>
                          <a:lnTo>
                            <a:pt x="84" y="42"/>
                          </a:lnTo>
                          <a:lnTo>
                            <a:pt x="84" y="42"/>
                          </a:lnTo>
                          <a:lnTo>
                            <a:pt x="82" y="34"/>
                          </a:lnTo>
                          <a:lnTo>
                            <a:pt x="80" y="26"/>
                          </a:lnTo>
                          <a:lnTo>
                            <a:pt x="76" y="18"/>
                          </a:lnTo>
                          <a:lnTo>
                            <a:pt x="70" y="12"/>
                          </a:lnTo>
                          <a:lnTo>
                            <a:pt x="64" y="8"/>
                          </a:lnTo>
                          <a:lnTo>
                            <a:pt x="58" y="4"/>
                          </a:lnTo>
                          <a:lnTo>
                            <a:pt x="50" y="0"/>
                          </a:lnTo>
                          <a:lnTo>
                            <a:pt x="42" y="0"/>
                          </a:lnTo>
                          <a:lnTo>
                            <a:pt x="42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374" name="Freeform 78"/>
                    <p:cNvSpPr>
                      <a:spLocks/>
                    </p:cNvSpPr>
                    <p:nvPr/>
                  </p:nvSpPr>
                  <p:spPr bwMode="auto">
                    <a:xfrm>
                      <a:off x="-674701" y="4695044"/>
                      <a:ext cx="123388" cy="297581"/>
                    </a:xfrm>
                    <a:custGeom>
                      <a:avLst/>
                      <a:gdLst/>
                      <a:ahLst/>
                      <a:cxnLst>
                        <a:cxn ang="0">
                          <a:pos x="98" y="2"/>
                        </a:cxn>
                        <a:cxn ang="0">
                          <a:pos x="86" y="4"/>
                        </a:cxn>
                        <a:cxn ang="0">
                          <a:pos x="72" y="2"/>
                        </a:cxn>
                        <a:cxn ang="0">
                          <a:pos x="56" y="0"/>
                        </a:cxn>
                        <a:cxn ang="0">
                          <a:pos x="40" y="4"/>
                        </a:cxn>
                        <a:cxn ang="0">
                          <a:pos x="32" y="10"/>
                        </a:cxn>
                        <a:cxn ang="0">
                          <a:pos x="18" y="26"/>
                        </a:cxn>
                        <a:cxn ang="0">
                          <a:pos x="6" y="44"/>
                        </a:cxn>
                        <a:cxn ang="0">
                          <a:pos x="2" y="66"/>
                        </a:cxn>
                        <a:cxn ang="0">
                          <a:pos x="0" y="188"/>
                        </a:cxn>
                        <a:cxn ang="0">
                          <a:pos x="2" y="196"/>
                        </a:cxn>
                        <a:cxn ang="0">
                          <a:pos x="10" y="208"/>
                        </a:cxn>
                        <a:cxn ang="0">
                          <a:pos x="16" y="208"/>
                        </a:cxn>
                        <a:cxn ang="0">
                          <a:pos x="28" y="202"/>
                        </a:cxn>
                        <a:cxn ang="0">
                          <a:pos x="34" y="188"/>
                        </a:cxn>
                        <a:cxn ang="0">
                          <a:pos x="34" y="88"/>
                        </a:cxn>
                        <a:cxn ang="0">
                          <a:pos x="36" y="68"/>
                        </a:cxn>
                        <a:cxn ang="0">
                          <a:pos x="38" y="74"/>
                        </a:cxn>
                        <a:cxn ang="0">
                          <a:pos x="40" y="208"/>
                        </a:cxn>
                        <a:cxn ang="0">
                          <a:pos x="40" y="390"/>
                        </a:cxn>
                        <a:cxn ang="0">
                          <a:pos x="46" y="404"/>
                        </a:cxn>
                        <a:cxn ang="0">
                          <a:pos x="60" y="410"/>
                        </a:cxn>
                        <a:cxn ang="0">
                          <a:pos x="62" y="410"/>
                        </a:cxn>
                        <a:cxn ang="0">
                          <a:pos x="76" y="404"/>
                        </a:cxn>
                        <a:cxn ang="0">
                          <a:pos x="82" y="390"/>
                        </a:cxn>
                        <a:cxn ang="0">
                          <a:pos x="82" y="232"/>
                        </a:cxn>
                        <a:cxn ang="0">
                          <a:pos x="86" y="212"/>
                        </a:cxn>
                        <a:cxn ang="0">
                          <a:pos x="88" y="218"/>
                        </a:cxn>
                        <a:cxn ang="0">
                          <a:pos x="88" y="390"/>
                        </a:cxn>
                        <a:cxn ang="0">
                          <a:pos x="90" y="396"/>
                        </a:cxn>
                        <a:cxn ang="0">
                          <a:pos x="100" y="408"/>
                        </a:cxn>
                        <a:cxn ang="0">
                          <a:pos x="110" y="410"/>
                        </a:cxn>
                        <a:cxn ang="0">
                          <a:pos x="118" y="408"/>
                        </a:cxn>
                        <a:cxn ang="0">
                          <a:pos x="130" y="396"/>
                        </a:cxn>
                        <a:cxn ang="0">
                          <a:pos x="130" y="208"/>
                        </a:cxn>
                        <a:cxn ang="0">
                          <a:pos x="130" y="88"/>
                        </a:cxn>
                        <a:cxn ang="0">
                          <a:pos x="134" y="68"/>
                        </a:cxn>
                        <a:cxn ang="0">
                          <a:pos x="136" y="74"/>
                        </a:cxn>
                        <a:cxn ang="0">
                          <a:pos x="136" y="188"/>
                        </a:cxn>
                        <a:cxn ang="0">
                          <a:pos x="138" y="196"/>
                        </a:cxn>
                        <a:cxn ang="0">
                          <a:pos x="146" y="208"/>
                        </a:cxn>
                        <a:cxn ang="0">
                          <a:pos x="154" y="208"/>
                        </a:cxn>
                        <a:cxn ang="0">
                          <a:pos x="166" y="202"/>
                        </a:cxn>
                        <a:cxn ang="0">
                          <a:pos x="170" y="188"/>
                        </a:cxn>
                        <a:cxn ang="0">
                          <a:pos x="170" y="76"/>
                        </a:cxn>
                        <a:cxn ang="0">
                          <a:pos x="168" y="54"/>
                        </a:cxn>
                        <a:cxn ang="0">
                          <a:pos x="158" y="34"/>
                        </a:cxn>
                        <a:cxn ang="0">
                          <a:pos x="146" y="18"/>
                        </a:cxn>
                        <a:cxn ang="0">
                          <a:pos x="130" y="4"/>
                        </a:cxn>
                        <a:cxn ang="0">
                          <a:pos x="122" y="2"/>
                        </a:cxn>
                        <a:cxn ang="0">
                          <a:pos x="106" y="0"/>
                        </a:cxn>
                        <a:cxn ang="0">
                          <a:pos x="98" y="2"/>
                        </a:cxn>
                      </a:cxnLst>
                      <a:rect l="0" t="0" r="r" b="b"/>
                      <a:pathLst>
                        <a:path w="170" h="410">
                          <a:moveTo>
                            <a:pt x="98" y="2"/>
                          </a:moveTo>
                          <a:lnTo>
                            <a:pt x="98" y="2"/>
                          </a:lnTo>
                          <a:lnTo>
                            <a:pt x="86" y="4"/>
                          </a:lnTo>
                          <a:lnTo>
                            <a:pt x="86" y="4"/>
                          </a:lnTo>
                          <a:lnTo>
                            <a:pt x="72" y="2"/>
                          </a:lnTo>
                          <a:lnTo>
                            <a:pt x="72" y="2"/>
                          </a:lnTo>
                          <a:lnTo>
                            <a:pt x="64" y="0"/>
                          </a:lnTo>
                          <a:lnTo>
                            <a:pt x="56" y="0"/>
                          </a:lnTo>
                          <a:lnTo>
                            <a:pt x="48" y="2"/>
                          </a:lnTo>
                          <a:lnTo>
                            <a:pt x="40" y="4"/>
                          </a:lnTo>
                          <a:lnTo>
                            <a:pt x="40" y="4"/>
                          </a:lnTo>
                          <a:lnTo>
                            <a:pt x="32" y="10"/>
                          </a:lnTo>
                          <a:lnTo>
                            <a:pt x="24" y="18"/>
                          </a:lnTo>
                          <a:lnTo>
                            <a:pt x="18" y="26"/>
                          </a:lnTo>
                          <a:lnTo>
                            <a:pt x="12" y="34"/>
                          </a:lnTo>
                          <a:lnTo>
                            <a:pt x="6" y="44"/>
                          </a:lnTo>
                          <a:lnTo>
                            <a:pt x="4" y="54"/>
                          </a:lnTo>
                          <a:lnTo>
                            <a:pt x="2" y="66"/>
                          </a:lnTo>
                          <a:lnTo>
                            <a:pt x="0" y="76"/>
                          </a:lnTo>
                          <a:lnTo>
                            <a:pt x="0" y="188"/>
                          </a:lnTo>
                          <a:lnTo>
                            <a:pt x="0" y="188"/>
                          </a:lnTo>
                          <a:lnTo>
                            <a:pt x="2" y="196"/>
                          </a:lnTo>
                          <a:lnTo>
                            <a:pt x="6" y="202"/>
                          </a:lnTo>
                          <a:lnTo>
                            <a:pt x="10" y="208"/>
                          </a:lnTo>
                          <a:lnTo>
                            <a:pt x="16" y="208"/>
                          </a:lnTo>
                          <a:lnTo>
                            <a:pt x="16" y="208"/>
                          </a:lnTo>
                          <a:lnTo>
                            <a:pt x="24" y="208"/>
                          </a:lnTo>
                          <a:lnTo>
                            <a:pt x="28" y="202"/>
                          </a:lnTo>
                          <a:lnTo>
                            <a:pt x="32" y="196"/>
                          </a:lnTo>
                          <a:lnTo>
                            <a:pt x="34" y="188"/>
                          </a:lnTo>
                          <a:lnTo>
                            <a:pt x="34" y="88"/>
                          </a:lnTo>
                          <a:lnTo>
                            <a:pt x="34" y="88"/>
                          </a:lnTo>
                          <a:lnTo>
                            <a:pt x="34" y="74"/>
                          </a:lnTo>
                          <a:lnTo>
                            <a:pt x="36" y="68"/>
                          </a:lnTo>
                          <a:lnTo>
                            <a:pt x="36" y="68"/>
                          </a:lnTo>
                          <a:lnTo>
                            <a:pt x="38" y="74"/>
                          </a:lnTo>
                          <a:lnTo>
                            <a:pt x="40" y="88"/>
                          </a:lnTo>
                          <a:lnTo>
                            <a:pt x="40" y="208"/>
                          </a:lnTo>
                          <a:lnTo>
                            <a:pt x="40" y="390"/>
                          </a:lnTo>
                          <a:lnTo>
                            <a:pt x="40" y="390"/>
                          </a:lnTo>
                          <a:lnTo>
                            <a:pt x="42" y="396"/>
                          </a:lnTo>
                          <a:lnTo>
                            <a:pt x="46" y="404"/>
                          </a:lnTo>
                          <a:lnTo>
                            <a:pt x="52" y="408"/>
                          </a:lnTo>
                          <a:lnTo>
                            <a:pt x="60" y="410"/>
                          </a:lnTo>
                          <a:lnTo>
                            <a:pt x="62" y="410"/>
                          </a:lnTo>
                          <a:lnTo>
                            <a:pt x="62" y="410"/>
                          </a:lnTo>
                          <a:lnTo>
                            <a:pt x="70" y="408"/>
                          </a:lnTo>
                          <a:lnTo>
                            <a:pt x="76" y="404"/>
                          </a:lnTo>
                          <a:lnTo>
                            <a:pt x="80" y="396"/>
                          </a:lnTo>
                          <a:lnTo>
                            <a:pt x="82" y="390"/>
                          </a:lnTo>
                          <a:lnTo>
                            <a:pt x="82" y="232"/>
                          </a:lnTo>
                          <a:lnTo>
                            <a:pt x="82" y="232"/>
                          </a:lnTo>
                          <a:lnTo>
                            <a:pt x="84" y="218"/>
                          </a:lnTo>
                          <a:lnTo>
                            <a:pt x="86" y="212"/>
                          </a:lnTo>
                          <a:lnTo>
                            <a:pt x="86" y="212"/>
                          </a:lnTo>
                          <a:lnTo>
                            <a:pt x="88" y="218"/>
                          </a:lnTo>
                          <a:lnTo>
                            <a:pt x="88" y="232"/>
                          </a:lnTo>
                          <a:lnTo>
                            <a:pt x="88" y="390"/>
                          </a:lnTo>
                          <a:lnTo>
                            <a:pt x="88" y="390"/>
                          </a:lnTo>
                          <a:lnTo>
                            <a:pt x="90" y="396"/>
                          </a:lnTo>
                          <a:lnTo>
                            <a:pt x="94" y="404"/>
                          </a:lnTo>
                          <a:lnTo>
                            <a:pt x="100" y="408"/>
                          </a:lnTo>
                          <a:lnTo>
                            <a:pt x="108" y="410"/>
                          </a:lnTo>
                          <a:lnTo>
                            <a:pt x="110" y="410"/>
                          </a:lnTo>
                          <a:lnTo>
                            <a:pt x="110" y="410"/>
                          </a:lnTo>
                          <a:lnTo>
                            <a:pt x="118" y="408"/>
                          </a:lnTo>
                          <a:lnTo>
                            <a:pt x="124" y="404"/>
                          </a:lnTo>
                          <a:lnTo>
                            <a:pt x="130" y="396"/>
                          </a:lnTo>
                          <a:lnTo>
                            <a:pt x="130" y="390"/>
                          </a:lnTo>
                          <a:lnTo>
                            <a:pt x="130" y="208"/>
                          </a:lnTo>
                          <a:lnTo>
                            <a:pt x="130" y="88"/>
                          </a:lnTo>
                          <a:lnTo>
                            <a:pt x="130" y="88"/>
                          </a:lnTo>
                          <a:lnTo>
                            <a:pt x="132" y="74"/>
                          </a:lnTo>
                          <a:lnTo>
                            <a:pt x="134" y="68"/>
                          </a:lnTo>
                          <a:lnTo>
                            <a:pt x="134" y="68"/>
                          </a:lnTo>
                          <a:lnTo>
                            <a:pt x="136" y="74"/>
                          </a:lnTo>
                          <a:lnTo>
                            <a:pt x="136" y="88"/>
                          </a:lnTo>
                          <a:lnTo>
                            <a:pt x="136" y="188"/>
                          </a:lnTo>
                          <a:lnTo>
                            <a:pt x="136" y="188"/>
                          </a:lnTo>
                          <a:lnTo>
                            <a:pt x="138" y="196"/>
                          </a:lnTo>
                          <a:lnTo>
                            <a:pt x="142" y="202"/>
                          </a:lnTo>
                          <a:lnTo>
                            <a:pt x="146" y="208"/>
                          </a:lnTo>
                          <a:lnTo>
                            <a:pt x="154" y="208"/>
                          </a:lnTo>
                          <a:lnTo>
                            <a:pt x="154" y="208"/>
                          </a:lnTo>
                          <a:lnTo>
                            <a:pt x="160" y="208"/>
                          </a:lnTo>
                          <a:lnTo>
                            <a:pt x="166" y="202"/>
                          </a:lnTo>
                          <a:lnTo>
                            <a:pt x="168" y="196"/>
                          </a:lnTo>
                          <a:lnTo>
                            <a:pt x="170" y="188"/>
                          </a:lnTo>
                          <a:lnTo>
                            <a:pt x="170" y="76"/>
                          </a:lnTo>
                          <a:lnTo>
                            <a:pt x="170" y="76"/>
                          </a:lnTo>
                          <a:lnTo>
                            <a:pt x="170" y="66"/>
                          </a:lnTo>
                          <a:lnTo>
                            <a:pt x="168" y="54"/>
                          </a:lnTo>
                          <a:lnTo>
                            <a:pt x="164" y="44"/>
                          </a:lnTo>
                          <a:lnTo>
                            <a:pt x="158" y="34"/>
                          </a:lnTo>
                          <a:lnTo>
                            <a:pt x="154" y="26"/>
                          </a:lnTo>
                          <a:lnTo>
                            <a:pt x="146" y="18"/>
                          </a:lnTo>
                          <a:lnTo>
                            <a:pt x="138" y="10"/>
                          </a:lnTo>
                          <a:lnTo>
                            <a:pt x="130" y="4"/>
                          </a:lnTo>
                          <a:lnTo>
                            <a:pt x="130" y="4"/>
                          </a:lnTo>
                          <a:lnTo>
                            <a:pt x="122" y="2"/>
                          </a:lnTo>
                          <a:lnTo>
                            <a:pt x="114" y="0"/>
                          </a:lnTo>
                          <a:lnTo>
                            <a:pt x="106" y="0"/>
                          </a:lnTo>
                          <a:lnTo>
                            <a:pt x="98" y="2"/>
                          </a:lnTo>
                          <a:lnTo>
                            <a:pt x="98" y="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dirty="0"/>
                    </a:p>
                  </p:txBody>
                </p:sp>
              </p:grpSp>
              <p:grpSp>
                <p:nvGrpSpPr>
                  <p:cNvPr id="367" name="Группа 366"/>
                  <p:cNvGrpSpPr/>
                  <p:nvPr/>
                </p:nvGrpSpPr>
                <p:grpSpPr>
                  <a:xfrm>
                    <a:off x="-597598" y="4786115"/>
                    <a:ext cx="196464" cy="573209"/>
                    <a:chOff x="-539701" y="4632625"/>
                    <a:chExt cx="123388" cy="360000"/>
                  </a:xfrm>
                  <a:solidFill>
                    <a:srgbClr val="00854F"/>
                  </a:solidFill>
                </p:grpSpPr>
                <p:sp>
                  <p:nvSpPr>
                    <p:cNvPr id="371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-509217" y="4632625"/>
                      <a:ext cx="60968" cy="60968"/>
                    </a:xfrm>
                    <a:custGeom>
                      <a:avLst/>
                      <a:gdLst/>
                      <a:ahLst/>
                      <a:cxnLst>
                        <a:cxn ang="0">
                          <a:pos x="42" y="0"/>
                        </a:cxn>
                        <a:cxn ang="0">
                          <a:pos x="42" y="0"/>
                        </a:cxn>
                        <a:cxn ang="0">
                          <a:pos x="34" y="0"/>
                        </a:cxn>
                        <a:cxn ang="0">
                          <a:pos x="26" y="4"/>
                        </a:cxn>
                        <a:cxn ang="0">
                          <a:pos x="20" y="8"/>
                        </a:cxn>
                        <a:cxn ang="0">
                          <a:pos x="12" y="12"/>
                        </a:cxn>
                        <a:cxn ang="0">
                          <a:pos x="8" y="18"/>
                        </a:cxn>
                        <a:cxn ang="0">
                          <a:pos x="4" y="26"/>
                        </a:cxn>
                        <a:cxn ang="0">
                          <a:pos x="2" y="34"/>
                        </a:cxn>
                        <a:cxn ang="0">
                          <a:pos x="0" y="42"/>
                        </a:cxn>
                        <a:cxn ang="0">
                          <a:pos x="0" y="42"/>
                        </a:cxn>
                        <a:cxn ang="0">
                          <a:pos x="2" y="50"/>
                        </a:cxn>
                        <a:cxn ang="0">
                          <a:pos x="4" y="58"/>
                        </a:cxn>
                        <a:cxn ang="0">
                          <a:pos x="8" y="66"/>
                        </a:cxn>
                        <a:cxn ang="0">
                          <a:pos x="12" y="72"/>
                        </a:cxn>
                        <a:cxn ang="0">
                          <a:pos x="20" y="76"/>
                        </a:cxn>
                        <a:cxn ang="0">
                          <a:pos x="26" y="80"/>
                        </a:cxn>
                        <a:cxn ang="0">
                          <a:pos x="34" y="84"/>
                        </a:cxn>
                        <a:cxn ang="0">
                          <a:pos x="42" y="84"/>
                        </a:cxn>
                        <a:cxn ang="0">
                          <a:pos x="42" y="84"/>
                        </a:cxn>
                        <a:cxn ang="0">
                          <a:pos x="52" y="84"/>
                        </a:cxn>
                        <a:cxn ang="0">
                          <a:pos x="60" y="80"/>
                        </a:cxn>
                        <a:cxn ang="0">
                          <a:pos x="66" y="76"/>
                        </a:cxn>
                        <a:cxn ang="0">
                          <a:pos x="72" y="72"/>
                        </a:cxn>
                        <a:cxn ang="0">
                          <a:pos x="78" y="66"/>
                        </a:cxn>
                        <a:cxn ang="0">
                          <a:pos x="82" y="58"/>
                        </a:cxn>
                        <a:cxn ang="0">
                          <a:pos x="84" y="50"/>
                        </a:cxn>
                        <a:cxn ang="0">
                          <a:pos x="84" y="42"/>
                        </a:cxn>
                        <a:cxn ang="0">
                          <a:pos x="84" y="42"/>
                        </a:cxn>
                        <a:cxn ang="0">
                          <a:pos x="84" y="34"/>
                        </a:cxn>
                        <a:cxn ang="0">
                          <a:pos x="82" y="26"/>
                        </a:cxn>
                        <a:cxn ang="0">
                          <a:pos x="78" y="18"/>
                        </a:cxn>
                        <a:cxn ang="0">
                          <a:pos x="72" y="12"/>
                        </a:cxn>
                        <a:cxn ang="0">
                          <a:pos x="66" y="8"/>
                        </a:cxn>
                        <a:cxn ang="0">
                          <a:pos x="60" y="4"/>
                        </a:cxn>
                        <a:cxn ang="0">
                          <a:pos x="52" y="0"/>
                        </a:cxn>
                        <a:cxn ang="0">
                          <a:pos x="42" y="0"/>
                        </a:cxn>
                        <a:cxn ang="0">
                          <a:pos x="42" y="0"/>
                        </a:cxn>
                      </a:cxnLst>
                      <a:rect l="0" t="0" r="r" b="b"/>
                      <a:pathLst>
                        <a:path w="84" h="84">
                          <a:moveTo>
                            <a:pt x="42" y="0"/>
                          </a:moveTo>
                          <a:lnTo>
                            <a:pt x="42" y="0"/>
                          </a:lnTo>
                          <a:lnTo>
                            <a:pt x="34" y="0"/>
                          </a:lnTo>
                          <a:lnTo>
                            <a:pt x="26" y="4"/>
                          </a:lnTo>
                          <a:lnTo>
                            <a:pt x="20" y="8"/>
                          </a:lnTo>
                          <a:lnTo>
                            <a:pt x="12" y="12"/>
                          </a:lnTo>
                          <a:lnTo>
                            <a:pt x="8" y="18"/>
                          </a:lnTo>
                          <a:lnTo>
                            <a:pt x="4" y="26"/>
                          </a:lnTo>
                          <a:lnTo>
                            <a:pt x="2" y="34"/>
                          </a:lnTo>
                          <a:lnTo>
                            <a:pt x="0" y="42"/>
                          </a:lnTo>
                          <a:lnTo>
                            <a:pt x="0" y="42"/>
                          </a:lnTo>
                          <a:lnTo>
                            <a:pt x="2" y="50"/>
                          </a:lnTo>
                          <a:lnTo>
                            <a:pt x="4" y="58"/>
                          </a:lnTo>
                          <a:lnTo>
                            <a:pt x="8" y="66"/>
                          </a:lnTo>
                          <a:lnTo>
                            <a:pt x="12" y="72"/>
                          </a:lnTo>
                          <a:lnTo>
                            <a:pt x="20" y="76"/>
                          </a:lnTo>
                          <a:lnTo>
                            <a:pt x="26" y="80"/>
                          </a:lnTo>
                          <a:lnTo>
                            <a:pt x="34" y="84"/>
                          </a:lnTo>
                          <a:lnTo>
                            <a:pt x="42" y="84"/>
                          </a:lnTo>
                          <a:lnTo>
                            <a:pt x="42" y="84"/>
                          </a:lnTo>
                          <a:lnTo>
                            <a:pt x="52" y="84"/>
                          </a:lnTo>
                          <a:lnTo>
                            <a:pt x="60" y="80"/>
                          </a:lnTo>
                          <a:lnTo>
                            <a:pt x="66" y="76"/>
                          </a:lnTo>
                          <a:lnTo>
                            <a:pt x="72" y="72"/>
                          </a:lnTo>
                          <a:lnTo>
                            <a:pt x="78" y="66"/>
                          </a:lnTo>
                          <a:lnTo>
                            <a:pt x="82" y="58"/>
                          </a:lnTo>
                          <a:lnTo>
                            <a:pt x="84" y="50"/>
                          </a:lnTo>
                          <a:lnTo>
                            <a:pt x="84" y="42"/>
                          </a:lnTo>
                          <a:lnTo>
                            <a:pt x="84" y="42"/>
                          </a:lnTo>
                          <a:lnTo>
                            <a:pt x="84" y="34"/>
                          </a:lnTo>
                          <a:lnTo>
                            <a:pt x="82" y="26"/>
                          </a:lnTo>
                          <a:lnTo>
                            <a:pt x="78" y="18"/>
                          </a:lnTo>
                          <a:lnTo>
                            <a:pt x="72" y="12"/>
                          </a:lnTo>
                          <a:lnTo>
                            <a:pt x="66" y="8"/>
                          </a:lnTo>
                          <a:lnTo>
                            <a:pt x="60" y="4"/>
                          </a:lnTo>
                          <a:lnTo>
                            <a:pt x="52" y="0"/>
                          </a:lnTo>
                          <a:lnTo>
                            <a:pt x="42" y="0"/>
                          </a:lnTo>
                          <a:lnTo>
                            <a:pt x="42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372" name="Freeform 80"/>
                    <p:cNvSpPr>
                      <a:spLocks/>
                    </p:cNvSpPr>
                    <p:nvPr/>
                  </p:nvSpPr>
                  <p:spPr bwMode="auto">
                    <a:xfrm>
                      <a:off x="-539701" y="4695044"/>
                      <a:ext cx="123388" cy="297581"/>
                    </a:xfrm>
                    <a:custGeom>
                      <a:avLst/>
                      <a:gdLst/>
                      <a:ahLst/>
                      <a:cxnLst>
                        <a:cxn ang="0">
                          <a:pos x="98" y="2"/>
                        </a:cxn>
                        <a:cxn ang="0">
                          <a:pos x="84" y="4"/>
                        </a:cxn>
                        <a:cxn ang="0">
                          <a:pos x="70" y="2"/>
                        </a:cxn>
                        <a:cxn ang="0">
                          <a:pos x="56" y="0"/>
                        </a:cxn>
                        <a:cxn ang="0">
                          <a:pos x="40" y="4"/>
                        </a:cxn>
                        <a:cxn ang="0">
                          <a:pos x="32" y="10"/>
                        </a:cxn>
                        <a:cxn ang="0">
                          <a:pos x="16" y="26"/>
                        </a:cxn>
                        <a:cxn ang="0">
                          <a:pos x="6" y="44"/>
                        </a:cxn>
                        <a:cxn ang="0">
                          <a:pos x="0" y="66"/>
                        </a:cxn>
                        <a:cxn ang="0">
                          <a:pos x="0" y="188"/>
                        </a:cxn>
                        <a:cxn ang="0">
                          <a:pos x="2" y="196"/>
                        </a:cxn>
                        <a:cxn ang="0">
                          <a:pos x="10" y="208"/>
                        </a:cxn>
                        <a:cxn ang="0">
                          <a:pos x="16" y="208"/>
                        </a:cxn>
                        <a:cxn ang="0">
                          <a:pos x="28" y="202"/>
                        </a:cxn>
                        <a:cxn ang="0">
                          <a:pos x="34" y="188"/>
                        </a:cxn>
                        <a:cxn ang="0">
                          <a:pos x="34" y="88"/>
                        </a:cxn>
                        <a:cxn ang="0">
                          <a:pos x="36" y="68"/>
                        </a:cxn>
                        <a:cxn ang="0">
                          <a:pos x="38" y="74"/>
                        </a:cxn>
                        <a:cxn ang="0">
                          <a:pos x="40" y="208"/>
                        </a:cxn>
                        <a:cxn ang="0">
                          <a:pos x="40" y="390"/>
                        </a:cxn>
                        <a:cxn ang="0">
                          <a:pos x="44" y="404"/>
                        </a:cxn>
                        <a:cxn ang="0">
                          <a:pos x="60" y="410"/>
                        </a:cxn>
                        <a:cxn ang="0">
                          <a:pos x="62" y="410"/>
                        </a:cxn>
                        <a:cxn ang="0">
                          <a:pos x="76" y="404"/>
                        </a:cxn>
                        <a:cxn ang="0">
                          <a:pos x="82" y="390"/>
                        </a:cxn>
                        <a:cxn ang="0">
                          <a:pos x="82" y="232"/>
                        </a:cxn>
                        <a:cxn ang="0">
                          <a:pos x="84" y="212"/>
                        </a:cxn>
                        <a:cxn ang="0">
                          <a:pos x="86" y="218"/>
                        </a:cxn>
                        <a:cxn ang="0">
                          <a:pos x="88" y="390"/>
                        </a:cxn>
                        <a:cxn ang="0">
                          <a:pos x="90" y="396"/>
                        </a:cxn>
                        <a:cxn ang="0">
                          <a:pos x="100" y="408"/>
                        </a:cxn>
                        <a:cxn ang="0">
                          <a:pos x="110" y="410"/>
                        </a:cxn>
                        <a:cxn ang="0">
                          <a:pos x="118" y="408"/>
                        </a:cxn>
                        <a:cxn ang="0">
                          <a:pos x="128" y="396"/>
                        </a:cxn>
                        <a:cxn ang="0">
                          <a:pos x="130" y="208"/>
                        </a:cxn>
                        <a:cxn ang="0">
                          <a:pos x="130" y="88"/>
                        </a:cxn>
                        <a:cxn ang="0">
                          <a:pos x="134" y="68"/>
                        </a:cxn>
                        <a:cxn ang="0">
                          <a:pos x="136" y="74"/>
                        </a:cxn>
                        <a:cxn ang="0">
                          <a:pos x="136" y="188"/>
                        </a:cxn>
                        <a:cxn ang="0">
                          <a:pos x="138" y="196"/>
                        </a:cxn>
                        <a:cxn ang="0">
                          <a:pos x="146" y="208"/>
                        </a:cxn>
                        <a:cxn ang="0">
                          <a:pos x="152" y="208"/>
                        </a:cxn>
                        <a:cxn ang="0">
                          <a:pos x="164" y="202"/>
                        </a:cxn>
                        <a:cxn ang="0">
                          <a:pos x="170" y="188"/>
                        </a:cxn>
                        <a:cxn ang="0">
                          <a:pos x="170" y="76"/>
                        </a:cxn>
                        <a:cxn ang="0">
                          <a:pos x="166" y="54"/>
                        </a:cxn>
                        <a:cxn ang="0">
                          <a:pos x="158" y="34"/>
                        </a:cxn>
                        <a:cxn ang="0">
                          <a:pos x="146" y="18"/>
                        </a:cxn>
                        <a:cxn ang="0">
                          <a:pos x="130" y="4"/>
                        </a:cxn>
                        <a:cxn ang="0">
                          <a:pos x="122" y="2"/>
                        </a:cxn>
                        <a:cxn ang="0">
                          <a:pos x="104" y="0"/>
                        </a:cxn>
                        <a:cxn ang="0">
                          <a:pos x="98" y="2"/>
                        </a:cxn>
                      </a:cxnLst>
                      <a:rect l="0" t="0" r="r" b="b"/>
                      <a:pathLst>
                        <a:path w="170" h="410">
                          <a:moveTo>
                            <a:pt x="98" y="2"/>
                          </a:moveTo>
                          <a:lnTo>
                            <a:pt x="98" y="2"/>
                          </a:lnTo>
                          <a:lnTo>
                            <a:pt x="84" y="4"/>
                          </a:lnTo>
                          <a:lnTo>
                            <a:pt x="84" y="4"/>
                          </a:lnTo>
                          <a:lnTo>
                            <a:pt x="70" y="2"/>
                          </a:lnTo>
                          <a:lnTo>
                            <a:pt x="70" y="2"/>
                          </a:lnTo>
                          <a:lnTo>
                            <a:pt x="64" y="0"/>
                          </a:lnTo>
                          <a:lnTo>
                            <a:pt x="56" y="0"/>
                          </a:lnTo>
                          <a:lnTo>
                            <a:pt x="48" y="2"/>
                          </a:lnTo>
                          <a:lnTo>
                            <a:pt x="40" y="4"/>
                          </a:lnTo>
                          <a:lnTo>
                            <a:pt x="40" y="4"/>
                          </a:lnTo>
                          <a:lnTo>
                            <a:pt x="32" y="10"/>
                          </a:lnTo>
                          <a:lnTo>
                            <a:pt x="24" y="18"/>
                          </a:lnTo>
                          <a:lnTo>
                            <a:pt x="16" y="26"/>
                          </a:lnTo>
                          <a:lnTo>
                            <a:pt x="10" y="34"/>
                          </a:lnTo>
                          <a:lnTo>
                            <a:pt x="6" y="44"/>
                          </a:lnTo>
                          <a:lnTo>
                            <a:pt x="2" y="54"/>
                          </a:lnTo>
                          <a:lnTo>
                            <a:pt x="0" y="66"/>
                          </a:lnTo>
                          <a:lnTo>
                            <a:pt x="0" y="76"/>
                          </a:lnTo>
                          <a:lnTo>
                            <a:pt x="0" y="188"/>
                          </a:lnTo>
                          <a:lnTo>
                            <a:pt x="0" y="188"/>
                          </a:lnTo>
                          <a:lnTo>
                            <a:pt x="2" y="196"/>
                          </a:lnTo>
                          <a:lnTo>
                            <a:pt x="4" y="202"/>
                          </a:lnTo>
                          <a:lnTo>
                            <a:pt x="10" y="208"/>
                          </a:lnTo>
                          <a:lnTo>
                            <a:pt x="16" y="208"/>
                          </a:lnTo>
                          <a:lnTo>
                            <a:pt x="16" y="208"/>
                          </a:lnTo>
                          <a:lnTo>
                            <a:pt x="22" y="208"/>
                          </a:lnTo>
                          <a:lnTo>
                            <a:pt x="28" y="202"/>
                          </a:lnTo>
                          <a:lnTo>
                            <a:pt x="32" y="196"/>
                          </a:lnTo>
                          <a:lnTo>
                            <a:pt x="34" y="188"/>
                          </a:lnTo>
                          <a:lnTo>
                            <a:pt x="34" y="88"/>
                          </a:lnTo>
                          <a:lnTo>
                            <a:pt x="34" y="88"/>
                          </a:lnTo>
                          <a:lnTo>
                            <a:pt x="34" y="74"/>
                          </a:lnTo>
                          <a:lnTo>
                            <a:pt x="36" y="68"/>
                          </a:lnTo>
                          <a:lnTo>
                            <a:pt x="36" y="68"/>
                          </a:lnTo>
                          <a:lnTo>
                            <a:pt x="38" y="74"/>
                          </a:lnTo>
                          <a:lnTo>
                            <a:pt x="40" y="88"/>
                          </a:lnTo>
                          <a:lnTo>
                            <a:pt x="40" y="208"/>
                          </a:lnTo>
                          <a:lnTo>
                            <a:pt x="40" y="390"/>
                          </a:lnTo>
                          <a:lnTo>
                            <a:pt x="40" y="390"/>
                          </a:lnTo>
                          <a:lnTo>
                            <a:pt x="40" y="396"/>
                          </a:lnTo>
                          <a:lnTo>
                            <a:pt x="44" y="404"/>
                          </a:lnTo>
                          <a:lnTo>
                            <a:pt x="52" y="408"/>
                          </a:lnTo>
                          <a:lnTo>
                            <a:pt x="60" y="410"/>
                          </a:lnTo>
                          <a:lnTo>
                            <a:pt x="62" y="410"/>
                          </a:lnTo>
                          <a:lnTo>
                            <a:pt x="62" y="410"/>
                          </a:lnTo>
                          <a:lnTo>
                            <a:pt x="70" y="408"/>
                          </a:lnTo>
                          <a:lnTo>
                            <a:pt x="76" y="404"/>
                          </a:lnTo>
                          <a:lnTo>
                            <a:pt x="80" y="396"/>
                          </a:lnTo>
                          <a:lnTo>
                            <a:pt x="82" y="390"/>
                          </a:lnTo>
                          <a:lnTo>
                            <a:pt x="82" y="232"/>
                          </a:lnTo>
                          <a:lnTo>
                            <a:pt x="82" y="232"/>
                          </a:lnTo>
                          <a:lnTo>
                            <a:pt x="82" y="218"/>
                          </a:lnTo>
                          <a:lnTo>
                            <a:pt x="84" y="212"/>
                          </a:lnTo>
                          <a:lnTo>
                            <a:pt x="84" y="212"/>
                          </a:lnTo>
                          <a:lnTo>
                            <a:pt x="86" y="218"/>
                          </a:lnTo>
                          <a:lnTo>
                            <a:pt x="88" y="232"/>
                          </a:lnTo>
                          <a:lnTo>
                            <a:pt x="88" y="390"/>
                          </a:lnTo>
                          <a:lnTo>
                            <a:pt x="88" y="390"/>
                          </a:lnTo>
                          <a:lnTo>
                            <a:pt x="90" y="396"/>
                          </a:lnTo>
                          <a:lnTo>
                            <a:pt x="94" y="404"/>
                          </a:lnTo>
                          <a:lnTo>
                            <a:pt x="100" y="408"/>
                          </a:lnTo>
                          <a:lnTo>
                            <a:pt x="108" y="410"/>
                          </a:lnTo>
                          <a:lnTo>
                            <a:pt x="110" y="410"/>
                          </a:lnTo>
                          <a:lnTo>
                            <a:pt x="110" y="410"/>
                          </a:lnTo>
                          <a:lnTo>
                            <a:pt x="118" y="408"/>
                          </a:lnTo>
                          <a:lnTo>
                            <a:pt x="124" y="404"/>
                          </a:lnTo>
                          <a:lnTo>
                            <a:pt x="128" y="396"/>
                          </a:lnTo>
                          <a:lnTo>
                            <a:pt x="130" y="390"/>
                          </a:lnTo>
                          <a:lnTo>
                            <a:pt x="130" y="208"/>
                          </a:lnTo>
                          <a:lnTo>
                            <a:pt x="130" y="88"/>
                          </a:lnTo>
                          <a:lnTo>
                            <a:pt x="130" y="88"/>
                          </a:lnTo>
                          <a:lnTo>
                            <a:pt x="132" y="74"/>
                          </a:lnTo>
                          <a:lnTo>
                            <a:pt x="134" y="68"/>
                          </a:lnTo>
                          <a:lnTo>
                            <a:pt x="134" y="68"/>
                          </a:lnTo>
                          <a:lnTo>
                            <a:pt x="136" y="74"/>
                          </a:lnTo>
                          <a:lnTo>
                            <a:pt x="136" y="88"/>
                          </a:lnTo>
                          <a:lnTo>
                            <a:pt x="136" y="188"/>
                          </a:lnTo>
                          <a:lnTo>
                            <a:pt x="136" y="188"/>
                          </a:lnTo>
                          <a:lnTo>
                            <a:pt x="138" y="196"/>
                          </a:lnTo>
                          <a:lnTo>
                            <a:pt x="142" y="202"/>
                          </a:lnTo>
                          <a:lnTo>
                            <a:pt x="146" y="208"/>
                          </a:lnTo>
                          <a:lnTo>
                            <a:pt x="152" y="208"/>
                          </a:lnTo>
                          <a:lnTo>
                            <a:pt x="152" y="208"/>
                          </a:lnTo>
                          <a:lnTo>
                            <a:pt x="160" y="208"/>
                          </a:lnTo>
                          <a:lnTo>
                            <a:pt x="164" y="202"/>
                          </a:lnTo>
                          <a:lnTo>
                            <a:pt x="168" y="196"/>
                          </a:lnTo>
                          <a:lnTo>
                            <a:pt x="170" y="188"/>
                          </a:lnTo>
                          <a:lnTo>
                            <a:pt x="170" y="76"/>
                          </a:lnTo>
                          <a:lnTo>
                            <a:pt x="170" y="76"/>
                          </a:lnTo>
                          <a:lnTo>
                            <a:pt x="168" y="66"/>
                          </a:lnTo>
                          <a:lnTo>
                            <a:pt x="166" y="54"/>
                          </a:lnTo>
                          <a:lnTo>
                            <a:pt x="164" y="44"/>
                          </a:lnTo>
                          <a:lnTo>
                            <a:pt x="158" y="34"/>
                          </a:lnTo>
                          <a:lnTo>
                            <a:pt x="152" y="26"/>
                          </a:lnTo>
                          <a:lnTo>
                            <a:pt x="146" y="18"/>
                          </a:lnTo>
                          <a:lnTo>
                            <a:pt x="138" y="10"/>
                          </a:lnTo>
                          <a:lnTo>
                            <a:pt x="130" y="4"/>
                          </a:lnTo>
                          <a:lnTo>
                            <a:pt x="130" y="4"/>
                          </a:lnTo>
                          <a:lnTo>
                            <a:pt x="122" y="2"/>
                          </a:lnTo>
                          <a:lnTo>
                            <a:pt x="112" y="0"/>
                          </a:lnTo>
                          <a:lnTo>
                            <a:pt x="104" y="0"/>
                          </a:lnTo>
                          <a:lnTo>
                            <a:pt x="98" y="2"/>
                          </a:lnTo>
                          <a:lnTo>
                            <a:pt x="98" y="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dirty="0"/>
                    </a:p>
                  </p:txBody>
                </p:sp>
              </p:grpSp>
              <p:grpSp>
                <p:nvGrpSpPr>
                  <p:cNvPr id="368" name="Группа 367"/>
                  <p:cNvGrpSpPr/>
                  <p:nvPr/>
                </p:nvGrpSpPr>
                <p:grpSpPr>
                  <a:xfrm>
                    <a:off x="-360820" y="4786115"/>
                    <a:ext cx="196464" cy="573209"/>
                    <a:chOff x="-404702" y="4632625"/>
                    <a:chExt cx="123388" cy="360000"/>
                  </a:xfrm>
                </p:grpSpPr>
                <p:sp>
                  <p:nvSpPr>
                    <p:cNvPr id="369" name="Freeform 81"/>
                    <p:cNvSpPr>
                      <a:spLocks/>
                    </p:cNvSpPr>
                    <p:nvPr/>
                  </p:nvSpPr>
                  <p:spPr bwMode="auto">
                    <a:xfrm>
                      <a:off x="-374217" y="4632625"/>
                      <a:ext cx="60968" cy="60968"/>
                    </a:xfrm>
                    <a:custGeom>
                      <a:avLst/>
                      <a:gdLst/>
                      <a:ahLst/>
                      <a:cxnLst>
                        <a:cxn ang="0">
                          <a:pos x="42" y="0"/>
                        </a:cxn>
                        <a:cxn ang="0">
                          <a:pos x="42" y="0"/>
                        </a:cxn>
                        <a:cxn ang="0">
                          <a:pos x="34" y="0"/>
                        </a:cxn>
                        <a:cxn ang="0">
                          <a:pos x="26" y="4"/>
                        </a:cxn>
                        <a:cxn ang="0">
                          <a:pos x="18" y="8"/>
                        </a:cxn>
                        <a:cxn ang="0">
                          <a:pos x="12" y="12"/>
                        </a:cxn>
                        <a:cxn ang="0">
                          <a:pos x="8" y="18"/>
                        </a:cxn>
                        <a:cxn ang="0">
                          <a:pos x="4" y="26"/>
                        </a:cxn>
                        <a:cxn ang="0">
                          <a:pos x="0" y="34"/>
                        </a:cxn>
                        <a:cxn ang="0">
                          <a:pos x="0" y="42"/>
                        </a:cxn>
                        <a:cxn ang="0">
                          <a:pos x="0" y="42"/>
                        </a:cxn>
                        <a:cxn ang="0">
                          <a:pos x="0" y="50"/>
                        </a:cxn>
                        <a:cxn ang="0">
                          <a:pos x="4" y="58"/>
                        </a:cxn>
                        <a:cxn ang="0">
                          <a:pos x="8" y="66"/>
                        </a:cxn>
                        <a:cxn ang="0">
                          <a:pos x="12" y="72"/>
                        </a:cxn>
                        <a:cxn ang="0">
                          <a:pos x="18" y="76"/>
                        </a:cxn>
                        <a:cxn ang="0">
                          <a:pos x="26" y="80"/>
                        </a:cxn>
                        <a:cxn ang="0">
                          <a:pos x="34" y="84"/>
                        </a:cxn>
                        <a:cxn ang="0">
                          <a:pos x="42" y="84"/>
                        </a:cxn>
                        <a:cxn ang="0">
                          <a:pos x="42" y="84"/>
                        </a:cxn>
                        <a:cxn ang="0">
                          <a:pos x="50" y="84"/>
                        </a:cxn>
                        <a:cxn ang="0">
                          <a:pos x="58" y="80"/>
                        </a:cxn>
                        <a:cxn ang="0">
                          <a:pos x="66" y="76"/>
                        </a:cxn>
                        <a:cxn ang="0">
                          <a:pos x="72" y="72"/>
                        </a:cxn>
                        <a:cxn ang="0">
                          <a:pos x="78" y="66"/>
                        </a:cxn>
                        <a:cxn ang="0">
                          <a:pos x="80" y="58"/>
                        </a:cxn>
                        <a:cxn ang="0">
                          <a:pos x="84" y="50"/>
                        </a:cxn>
                        <a:cxn ang="0">
                          <a:pos x="84" y="42"/>
                        </a:cxn>
                        <a:cxn ang="0">
                          <a:pos x="84" y="42"/>
                        </a:cxn>
                        <a:cxn ang="0">
                          <a:pos x="84" y="34"/>
                        </a:cxn>
                        <a:cxn ang="0">
                          <a:pos x="80" y="26"/>
                        </a:cxn>
                        <a:cxn ang="0">
                          <a:pos x="78" y="18"/>
                        </a:cxn>
                        <a:cxn ang="0">
                          <a:pos x="72" y="12"/>
                        </a:cxn>
                        <a:cxn ang="0">
                          <a:pos x="66" y="8"/>
                        </a:cxn>
                        <a:cxn ang="0">
                          <a:pos x="58" y="4"/>
                        </a:cxn>
                        <a:cxn ang="0">
                          <a:pos x="50" y="0"/>
                        </a:cxn>
                        <a:cxn ang="0">
                          <a:pos x="42" y="0"/>
                        </a:cxn>
                        <a:cxn ang="0">
                          <a:pos x="42" y="0"/>
                        </a:cxn>
                      </a:cxnLst>
                      <a:rect l="0" t="0" r="r" b="b"/>
                      <a:pathLst>
                        <a:path w="84" h="84">
                          <a:moveTo>
                            <a:pt x="42" y="0"/>
                          </a:moveTo>
                          <a:lnTo>
                            <a:pt x="42" y="0"/>
                          </a:lnTo>
                          <a:lnTo>
                            <a:pt x="34" y="0"/>
                          </a:lnTo>
                          <a:lnTo>
                            <a:pt x="26" y="4"/>
                          </a:lnTo>
                          <a:lnTo>
                            <a:pt x="18" y="8"/>
                          </a:lnTo>
                          <a:lnTo>
                            <a:pt x="12" y="12"/>
                          </a:lnTo>
                          <a:lnTo>
                            <a:pt x="8" y="18"/>
                          </a:lnTo>
                          <a:lnTo>
                            <a:pt x="4" y="26"/>
                          </a:lnTo>
                          <a:lnTo>
                            <a:pt x="0" y="34"/>
                          </a:lnTo>
                          <a:lnTo>
                            <a:pt x="0" y="42"/>
                          </a:lnTo>
                          <a:lnTo>
                            <a:pt x="0" y="42"/>
                          </a:lnTo>
                          <a:lnTo>
                            <a:pt x="0" y="50"/>
                          </a:lnTo>
                          <a:lnTo>
                            <a:pt x="4" y="58"/>
                          </a:lnTo>
                          <a:lnTo>
                            <a:pt x="8" y="66"/>
                          </a:lnTo>
                          <a:lnTo>
                            <a:pt x="12" y="72"/>
                          </a:lnTo>
                          <a:lnTo>
                            <a:pt x="18" y="76"/>
                          </a:lnTo>
                          <a:lnTo>
                            <a:pt x="26" y="80"/>
                          </a:lnTo>
                          <a:lnTo>
                            <a:pt x="34" y="84"/>
                          </a:lnTo>
                          <a:lnTo>
                            <a:pt x="42" y="84"/>
                          </a:lnTo>
                          <a:lnTo>
                            <a:pt x="42" y="84"/>
                          </a:lnTo>
                          <a:lnTo>
                            <a:pt x="50" y="84"/>
                          </a:lnTo>
                          <a:lnTo>
                            <a:pt x="58" y="80"/>
                          </a:lnTo>
                          <a:lnTo>
                            <a:pt x="66" y="76"/>
                          </a:lnTo>
                          <a:lnTo>
                            <a:pt x="72" y="72"/>
                          </a:lnTo>
                          <a:lnTo>
                            <a:pt x="78" y="66"/>
                          </a:lnTo>
                          <a:lnTo>
                            <a:pt x="80" y="58"/>
                          </a:lnTo>
                          <a:lnTo>
                            <a:pt x="84" y="50"/>
                          </a:lnTo>
                          <a:lnTo>
                            <a:pt x="84" y="42"/>
                          </a:lnTo>
                          <a:lnTo>
                            <a:pt x="84" y="42"/>
                          </a:lnTo>
                          <a:lnTo>
                            <a:pt x="84" y="34"/>
                          </a:lnTo>
                          <a:lnTo>
                            <a:pt x="80" y="26"/>
                          </a:lnTo>
                          <a:lnTo>
                            <a:pt x="78" y="18"/>
                          </a:lnTo>
                          <a:lnTo>
                            <a:pt x="72" y="12"/>
                          </a:lnTo>
                          <a:lnTo>
                            <a:pt x="66" y="8"/>
                          </a:lnTo>
                          <a:lnTo>
                            <a:pt x="58" y="4"/>
                          </a:lnTo>
                          <a:lnTo>
                            <a:pt x="50" y="0"/>
                          </a:lnTo>
                          <a:lnTo>
                            <a:pt x="42" y="0"/>
                          </a:lnTo>
                          <a:lnTo>
                            <a:pt x="42" y="0"/>
                          </a:lnTo>
                          <a:close/>
                        </a:path>
                      </a:pathLst>
                    </a:custGeom>
                    <a:solidFill>
                      <a:srgbClr val="00854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370" name="Freeform 82"/>
                    <p:cNvSpPr>
                      <a:spLocks/>
                    </p:cNvSpPr>
                    <p:nvPr/>
                  </p:nvSpPr>
                  <p:spPr bwMode="auto">
                    <a:xfrm>
                      <a:off x="-404702" y="4695044"/>
                      <a:ext cx="123388" cy="297581"/>
                    </a:xfrm>
                    <a:custGeom>
                      <a:avLst/>
                      <a:gdLst/>
                      <a:ahLst/>
                      <a:cxnLst>
                        <a:cxn ang="0">
                          <a:pos x="98" y="2"/>
                        </a:cxn>
                        <a:cxn ang="0">
                          <a:pos x="84" y="4"/>
                        </a:cxn>
                        <a:cxn ang="0">
                          <a:pos x="70" y="2"/>
                        </a:cxn>
                        <a:cxn ang="0">
                          <a:pos x="56" y="0"/>
                        </a:cxn>
                        <a:cxn ang="0">
                          <a:pos x="40" y="4"/>
                        </a:cxn>
                        <a:cxn ang="0">
                          <a:pos x="32" y="10"/>
                        </a:cxn>
                        <a:cxn ang="0">
                          <a:pos x="16" y="26"/>
                        </a:cxn>
                        <a:cxn ang="0">
                          <a:pos x="6" y="44"/>
                        </a:cxn>
                        <a:cxn ang="0">
                          <a:pos x="0" y="66"/>
                        </a:cxn>
                        <a:cxn ang="0">
                          <a:pos x="0" y="188"/>
                        </a:cxn>
                        <a:cxn ang="0">
                          <a:pos x="0" y="196"/>
                        </a:cxn>
                        <a:cxn ang="0">
                          <a:pos x="10" y="208"/>
                        </a:cxn>
                        <a:cxn ang="0">
                          <a:pos x="16" y="208"/>
                        </a:cxn>
                        <a:cxn ang="0">
                          <a:pos x="28" y="202"/>
                        </a:cxn>
                        <a:cxn ang="0">
                          <a:pos x="32" y="188"/>
                        </a:cxn>
                        <a:cxn ang="0">
                          <a:pos x="32" y="88"/>
                        </a:cxn>
                        <a:cxn ang="0">
                          <a:pos x="36" y="68"/>
                        </a:cxn>
                        <a:cxn ang="0">
                          <a:pos x="38" y="74"/>
                        </a:cxn>
                        <a:cxn ang="0">
                          <a:pos x="38" y="208"/>
                        </a:cxn>
                        <a:cxn ang="0">
                          <a:pos x="38" y="390"/>
                        </a:cxn>
                        <a:cxn ang="0">
                          <a:pos x="44" y="404"/>
                        </a:cxn>
                        <a:cxn ang="0">
                          <a:pos x="58" y="410"/>
                        </a:cxn>
                        <a:cxn ang="0">
                          <a:pos x="62" y="410"/>
                        </a:cxn>
                        <a:cxn ang="0">
                          <a:pos x="76" y="404"/>
                        </a:cxn>
                        <a:cxn ang="0">
                          <a:pos x="82" y="390"/>
                        </a:cxn>
                        <a:cxn ang="0">
                          <a:pos x="82" y="232"/>
                        </a:cxn>
                        <a:cxn ang="0">
                          <a:pos x="84" y="212"/>
                        </a:cxn>
                        <a:cxn ang="0">
                          <a:pos x="86" y="218"/>
                        </a:cxn>
                        <a:cxn ang="0">
                          <a:pos x="88" y="390"/>
                        </a:cxn>
                        <a:cxn ang="0">
                          <a:pos x="88" y="396"/>
                        </a:cxn>
                        <a:cxn ang="0">
                          <a:pos x="100" y="408"/>
                        </a:cxn>
                        <a:cxn ang="0">
                          <a:pos x="110" y="410"/>
                        </a:cxn>
                        <a:cxn ang="0">
                          <a:pos x="118" y="408"/>
                        </a:cxn>
                        <a:cxn ang="0">
                          <a:pos x="128" y="396"/>
                        </a:cxn>
                        <a:cxn ang="0">
                          <a:pos x="130" y="208"/>
                        </a:cxn>
                        <a:cxn ang="0">
                          <a:pos x="130" y="88"/>
                        </a:cxn>
                        <a:cxn ang="0">
                          <a:pos x="132" y="68"/>
                        </a:cxn>
                        <a:cxn ang="0">
                          <a:pos x="134" y="74"/>
                        </a:cxn>
                        <a:cxn ang="0">
                          <a:pos x="136" y="188"/>
                        </a:cxn>
                        <a:cxn ang="0">
                          <a:pos x="138" y="196"/>
                        </a:cxn>
                        <a:cxn ang="0">
                          <a:pos x="146" y="208"/>
                        </a:cxn>
                        <a:cxn ang="0">
                          <a:pos x="152" y="208"/>
                        </a:cxn>
                        <a:cxn ang="0">
                          <a:pos x="164" y="202"/>
                        </a:cxn>
                        <a:cxn ang="0">
                          <a:pos x="170" y="188"/>
                        </a:cxn>
                        <a:cxn ang="0">
                          <a:pos x="170" y="76"/>
                        </a:cxn>
                        <a:cxn ang="0">
                          <a:pos x="166" y="54"/>
                        </a:cxn>
                        <a:cxn ang="0">
                          <a:pos x="158" y="34"/>
                        </a:cxn>
                        <a:cxn ang="0">
                          <a:pos x="146" y="18"/>
                        </a:cxn>
                        <a:cxn ang="0">
                          <a:pos x="128" y="4"/>
                        </a:cxn>
                        <a:cxn ang="0">
                          <a:pos x="120" y="2"/>
                        </a:cxn>
                        <a:cxn ang="0">
                          <a:pos x="104" y="0"/>
                        </a:cxn>
                        <a:cxn ang="0">
                          <a:pos x="98" y="2"/>
                        </a:cxn>
                      </a:cxnLst>
                      <a:rect l="0" t="0" r="r" b="b"/>
                      <a:pathLst>
                        <a:path w="170" h="410">
                          <a:moveTo>
                            <a:pt x="98" y="2"/>
                          </a:moveTo>
                          <a:lnTo>
                            <a:pt x="98" y="2"/>
                          </a:lnTo>
                          <a:lnTo>
                            <a:pt x="84" y="4"/>
                          </a:lnTo>
                          <a:lnTo>
                            <a:pt x="84" y="4"/>
                          </a:lnTo>
                          <a:lnTo>
                            <a:pt x="70" y="2"/>
                          </a:lnTo>
                          <a:lnTo>
                            <a:pt x="70" y="2"/>
                          </a:lnTo>
                          <a:lnTo>
                            <a:pt x="64" y="0"/>
                          </a:lnTo>
                          <a:lnTo>
                            <a:pt x="56" y="0"/>
                          </a:lnTo>
                          <a:lnTo>
                            <a:pt x="48" y="2"/>
                          </a:lnTo>
                          <a:lnTo>
                            <a:pt x="40" y="4"/>
                          </a:lnTo>
                          <a:lnTo>
                            <a:pt x="40" y="4"/>
                          </a:lnTo>
                          <a:lnTo>
                            <a:pt x="32" y="10"/>
                          </a:lnTo>
                          <a:lnTo>
                            <a:pt x="24" y="18"/>
                          </a:lnTo>
                          <a:lnTo>
                            <a:pt x="16" y="26"/>
                          </a:lnTo>
                          <a:lnTo>
                            <a:pt x="10" y="34"/>
                          </a:lnTo>
                          <a:lnTo>
                            <a:pt x="6" y="44"/>
                          </a:lnTo>
                          <a:lnTo>
                            <a:pt x="2" y="54"/>
                          </a:lnTo>
                          <a:lnTo>
                            <a:pt x="0" y="66"/>
                          </a:lnTo>
                          <a:lnTo>
                            <a:pt x="0" y="76"/>
                          </a:lnTo>
                          <a:lnTo>
                            <a:pt x="0" y="188"/>
                          </a:lnTo>
                          <a:lnTo>
                            <a:pt x="0" y="188"/>
                          </a:lnTo>
                          <a:lnTo>
                            <a:pt x="0" y="196"/>
                          </a:lnTo>
                          <a:lnTo>
                            <a:pt x="4" y="202"/>
                          </a:lnTo>
                          <a:lnTo>
                            <a:pt x="10" y="208"/>
                          </a:lnTo>
                          <a:lnTo>
                            <a:pt x="16" y="208"/>
                          </a:lnTo>
                          <a:lnTo>
                            <a:pt x="16" y="208"/>
                          </a:lnTo>
                          <a:lnTo>
                            <a:pt x="22" y="208"/>
                          </a:lnTo>
                          <a:lnTo>
                            <a:pt x="28" y="202"/>
                          </a:lnTo>
                          <a:lnTo>
                            <a:pt x="32" y="196"/>
                          </a:lnTo>
                          <a:lnTo>
                            <a:pt x="32" y="188"/>
                          </a:lnTo>
                          <a:lnTo>
                            <a:pt x="32" y="88"/>
                          </a:lnTo>
                          <a:lnTo>
                            <a:pt x="32" y="88"/>
                          </a:lnTo>
                          <a:lnTo>
                            <a:pt x="34" y="74"/>
                          </a:lnTo>
                          <a:lnTo>
                            <a:pt x="36" y="68"/>
                          </a:lnTo>
                          <a:lnTo>
                            <a:pt x="36" y="68"/>
                          </a:lnTo>
                          <a:lnTo>
                            <a:pt x="38" y="74"/>
                          </a:lnTo>
                          <a:lnTo>
                            <a:pt x="38" y="88"/>
                          </a:lnTo>
                          <a:lnTo>
                            <a:pt x="38" y="208"/>
                          </a:lnTo>
                          <a:lnTo>
                            <a:pt x="38" y="390"/>
                          </a:lnTo>
                          <a:lnTo>
                            <a:pt x="38" y="390"/>
                          </a:lnTo>
                          <a:lnTo>
                            <a:pt x="40" y="396"/>
                          </a:lnTo>
                          <a:lnTo>
                            <a:pt x="44" y="404"/>
                          </a:lnTo>
                          <a:lnTo>
                            <a:pt x="50" y="408"/>
                          </a:lnTo>
                          <a:lnTo>
                            <a:pt x="58" y="410"/>
                          </a:lnTo>
                          <a:lnTo>
                            <a:pt x="62" y="410"/>
                          </a:lnTo>
                          <a:lnTo>
                            <a:pt x="62" y="410"/>
                          </a:lnTo>
                          <a:lnTo>
                            <a:pt x="68" y="408"/>
                          </a:lnTo>
                          <a:lnTo>
                            <a:pt x="76" y="404"/>
                          </a:lnTo>
                          <a:lnTo>
                            <a:pt x="80" y="396"/>
                          </a:lnTo>
                          <a:lnTo>
                            <a:pt x="82" y="390"/>
                          </a:lnTo>
                          <a:lnTo>
                            <a:pt x="82" y="232"/>
                          </a:lnTo>
                          <a:lnTo>
                            <a:pt x="82" y="232"/>
                          </a:lnTo>
                          <a:lnTo>
                            <a:pt x="82" y="218"/>
                          </a:lnTo>
                          <a:lnTo>
                            <a:pt x="84" y="212"/>
                          </a:lnTo>
                          <a:lnTo>
                            <a:pt x="84" y="212"/>
                          </a:lnTo>
                          <a:lnTo>
                            <a:pt x="86" y="218"/>
                          </a:lnTo>
                          <a:lnTo>
                            <a:pt x="88" y="232"/>
                          </a:lnTo>
                          <a:lnTo>
                            <a:pt x="88" y="390"/>
                          </a:lnTo>
                          <a:lnTo>
                            <a:pt x="88" y="390"/>
                          </a:lnTo>
                          <a:lnTo>
                            <a:pt x="88" y="396"/>
                          </a:lnTo>
                          <a:lnTo>
                            <a:pt x="94" y="404"/>
                          </a:lnTo>
                          <a:lnTo>
                            <a:pt x="100" y="408"/>
                          </a:lnTo>
                          <a:lnTo>
                            <a:pt x="108" y="410"/>
                          </a:lnTo>
                          <a:lnTo>
                            <a:pt x="110" y="410"/>
                          </a:lnTo>
                          <a:lnTo>
                            <a:pt x="110" y="410"/>
                          </a:lnTo>
                          <a:lnTo>
                            <a:pt x="118" y="408"/>
                          </a:lnTo>
                          <a:lnTo>
                            <a:pt x="124" y="404"/>
                          </a:lnTo>
                          <a:lnTo>
                            <a:pt x="128" y="396"/>
                          </a:lnTo>
                          <a:lnTo>
                            <a:pt x="130" y="390"/>
                          </a:lnTo>
                          <a:lnTo>
                            <a:pt x="130" y="208"/>
                          </a:lnTo>
                          <a:lnTo>
                            <a:pt x="130" y="88"/>
                          </a:lnTo>
                          <a:lnTo>
                            <a:pt x="130" y="88"/>
                          </a:lnTo>
                          <a:lnTo>
                            <a:pt x="130" y="74"/>
                          </a:lnTo>
                          <a:lnTo>
                            <a:pt x="132" y="68"/>
                          </a:lnTo>
                          <a:lnTo>
                            <a:pt x="132" y="68"/>
                          </a:lnTo>
                          <a:lnTo>
                            <a:pt x="134" y="74"/>
                          </a:lnTo>
                          <a:lnTo>
                            <a:pt x="136" y="88"/>
                          </a:lnTo>
                          <a:lnTo>
                            <a:pt x="136" y="188"/>
                          </a:lnTo>
                          <a:lnTo>
                            <a:pt x="136" y="188"/>
                          </a:lnTo>
                          <a:lnTo>
                            <a:pt x="138" y="196"/>
                          </a:lnTo>
                          <a:lnTo>
                            <a:pt x="140" y="202"/>
                          </a:lnTo>
                          <a:lnTo>
                            <a:pt x="146" y="208"/>
                          </a:lnTo>
                          <a:lnTo>
                            <a:pt x="152" y="208"/>
                          </a:lnTo>
                          <a:lnTo>
                            <a:pt x="152" y="208"/>
                          </a:lnTo>
                          <a:lnTo>
                            <a:pt x="158" y="208"/>
                          </a:lnTo>
                          <a:lnTo>
                            <a:pt x="164" y="202"/>
                          </a:lnTo>
                          <a:lnTo>
                            <a:pt x="168" y="196"/>
                          </a:lnTo>
                          <a:lnTo>
                            <a:pt x="170" y="188"/>
                          </a:lnTo>
                          <a:lnTo>
                            <a:pt x="170" y="76"/>
                          </a:lnTo>
                          <a:lnTo>
                            <a:pt x="170" y="76"/>
                          </a:lnTo>
                          <a:lnTo>
                            <a:pt x="168" y="66"/>
                          </a:lnTo>
                          <a:lnTo>
                            <a:pt x="166" y="54"/>
                          </a:lnTo>
                          <a:lnTo>
                            <a:pt x="162" y="44"/>
                          </a:lnTo>
                          <a:lnTo>
                            <a:pt x="158" y="34"/>
                          </a:lnTo>
                          <a:lnTo>
                            <a:pt x="152" y="26"/>
                          </a:lnTo>
                          <a:lnTo>
                            <a:pt x="146" y="18"/>
                          </a:lnTo>
                          <a:lnTo>
                            <a:pt x="138" y="10"/>
                          </a:lnTo>
                          <a:lnTo>
                            <a:pt x="128" y="4"/>
                          </a:lnTo>
                          <a:lnTo>
                            <a:pt x="128" y="4"/>
                          </a:lnTo>
                          <a:lnTo>
                            <a:pt x="120" y="2"/>
                          </a:lnTo>
                          <a:lnTo>
                            <a:pt x="112" y="0"/>
                          </a:lnTo>
                          <a:lnTo>
                            <a:pt x="104" y="0"/>
                          </a:lnTo>
                          <a:lnTo>
                            <a:pt x="98" y="2"/>
                          </a:lnTo>
                          <a:lnTo>
                            <a:pt x="98" y="2"/>
                          </a:lnTo>
                          <a:close/>
                        </a:path>
                      </a:pathLst>
                    </a:custGeom>
                    <a:solidFill>
                      <a:srgbClr val="00854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dirty="0"/>
                    </a:p>
                  </p:txBody>
                </p:sp>
              </p:grpSp>
              <p:grpSp>
                <p:nvGrpSpPr>
                  <p:cNvPr id="379" name="Группа 378"/>
                  <p:cNvGrpSpPr/>
                  <p:nvPr/>
                </p:nvGrpSpPr>
                <p:grpSpPr>
                  <a:xfrm>
                    <a:off x="-124045" y="4788493"/>
                    <a:ext cx="218525" cy="573209"/>
                    <a:chOff x="-809702" y="4632625"/>
                    <a:chExt cx="137243" cy="360000"/>
                  </a:xfrm>
                  <a:solidFill>
                    <a:srgbClr val="00854F"/>
                  </a:solidFill>
                </p:grpSpPr>
                <p:sp>
                  <p:nvSpPr>
                    <p:cNvPr id="380" name="Freeform 75"/>
                    <p:cNvSpPr>
                      <a:spLocks/>
                    </p:cNvSpPr>
                    <p:nvPr/>
                  </p:nvSpPr>
                  <p:spPr bwMode="auto">
                    <a:xfrm>
                      <a:off x="-777766" y="4632625"/>
                      <a:ext cx="60968" cy="60968"/>
                    </a:xfrm>
                    <a:custGeom>
                      <a:avLst/>
                      <a:gdLst/>
                      <a:ahLst/>
                      <a:cxnLst>
                        <a:cxn ang="0">
                          <a:pos x="42" y="0"/>
                        </a:cxn>
                        <a:cxn ang="0">
                          <a:pos x="42" y="0"/>
                        </a:cxn>
                        <a:cxn ang="0">
                          <a:pos x="34" y="0"/>
                        </a:cxn>
                        <a:cxn ang="0">
                          <a:pos x="26" y="4"/>
                        </a:cxn>
                        <a:cxn ang="0">
                          <a:pos x="18" y="8"/>
                        </a:cxn>
                        <a:cxn ang="0">
                          <a:pos x="12" y="12"/>
                        </a:cxn>
                        <a:cxn ang="0">
                          <a:pos x="6" y="18"/>
                        </a:cxn>
                        <a:cxn ang="0">
                          <a:pos x="2" y="26"/>
                        </a:cxn>
                        <a:cxn ang="0">
                          <a:pos x="0" y="34"/>
                        </a:cxn>
                        <a:cxn ang="0">
                          <a:pos x="0" y="42"/>
                        </a:cxn>
                        <a:cxn ang="0">
                          <a:pos x="0" y="42"/>
                        </a:cxn>
                        <a:cxn ang="0">
                          <a:pos x="0" y="50"/>
                        </a:cxn>
                        <a:cxn ang="0">
                          <a:pos x="2" y="58"/>
                        </a:cxn>
                        <a:cxn ang="0">
                          <a:pos x="6" y="66"/>
                        </a:cxn>
                        <a:cxn ang="0">
                          <a:pos x="12" y="72"/>
                        </a:cxn>
                        <a:cxn ang="0">
                          <a:pos x="18" y="76"/>
                        </a:cxn>
                        <a:cxn ang="0">
                          <a:pos x="26" y="80"/>
                        </a:cxn>
                        <a:cxn ang="0">
                          <a:pos x="34" y="84"/>
                        </a:cxn>
                        <a:cxn ang="0">
                          <a:pos x="42" y="84"/>
                        </a:cxn>
                        <a:cxn ang="0">
                          <a:pos x="42" y="84"/>
                        </a:cxn>
                        <a:cxn ang="0">
                          <a:pos x="50" y="84"/>
                        </a:cxn>
                        <a:cxn ang="0">
                          <a:pos x="58" y="80"/>
                        </a:cxn>
                        <a:cxn ang="0">
                          <a:pos x="66" y="76"/>
                        </a:cxn>
                        <a:cxn ang="0">
                          <a:pos x="72" y="72"/>
                        </a:cxn>
                        <a:cxn ang="0">
                          <a:pos x="76" y="66"/>
                        </a:cxn>
                        <a:cxn ang="0">
                          <a:pos x="80" y="58"/>
                        </a:cxn>
                        <a:cxn ang="0">
                          <a:pos x="82" y="50"/>
                        </a:cxn>
                        <a:cxn ang="0">
                          <a:pos x="84" y="42"/>
                        </a:cxn>
                        <a:cxn ang="0">
                          <a:pos x="84" y="42"/>
                        </a:cxn>
                        <a:cxn ang="0">
                          <a:pos x="82" y="34"/>
                        </a:cxn>
                        <a:cxn ang="0">
                          <a:pos x="80" y="26"/>
                        </a:cxn>
                        <a:cxn ang="0">
                          <a:pos x="76" y="18"/>
                        </a:cxn>
                        <a:cxn ang="0">
                          <a:pos x="72" y="12"/>
                        </a:cxn>
                        <a:cxn ang="0">
                          <a:pos x="66" y="8"/>
                        </a:cxn>
                        <a:cxn ang="0">
                          <a:pos x="58" y="4"/>
                        </a:cxn>
                        <a:cxn ang="0">
                          <a:pos x="50" y="0"/>
                        </a:cxn>
                        <a:cxn ang="0">
                          <a:pos x="42" y="0"/>
                        </a:cxn>
                        <a:cxn ang="0">
                          <a:pos x="42" y="0"/>
                        </a:cxn>
                      </a:cxnLst>
                      <a:rect l="0" t="0" r="r" b="b"/>
                      <a:pathLst>
                        <a:path w="84" h="84">
                          <a:moveTo>
                            <a:pt x="42" y="0"/>
                          </a:moveTo>
                          <a:lnTo>
                            <a:pt x="42" y="0"/>
                          </a:lnTo>
                          <a:lnTo>
                            <a:pt x="34" y="0"/>
                          </a:lnTo>
                          <a:lnTo>
                            <a:pt x="26" y="4"/>
                          </a:lnTo>
                          <a:lnTo>
                            <a:pt x="18" y="8"/>
                          </a:lnTo>
                          <a:lnTo>
                            <a:pt x="12" y="12"/>
                          </a:lnTo>
                          <a:lnTo>
                            <a:pt x="6" y="18"/>
                          </a:lnTo>
                          <a:lnTo>
                            <a:pt x="2" y="26"/>
                          </a:lnTo>
                          <a:lnTo>
                            <a:pt x="0" y="34"/>
                          </a:lnTo>
                          <a:lnTo>
                            <a:pt x="0" y="42"/>
                          </a:lnTo>
                          <a:lnTo>
                            <a:pt x="0" y="42"/>
                          </a:lnTo>
                          <a:lnTo>
                            <a:pt x="0" y="50"/>
                          </a:lnTo>
                          <a:lnTo>
                            <a:pt x="2" y="58"/>
                          </a:lnTo>
                          <a:lnTo>
                            <a:pt x="6" y="66"/>
                          </a:lnTo>
                          <a:lnTo>
                            <a:pt x="12" y="72"/>
                          </a:lnTo>
                          <a:lnTo>
                            <a:pt x="18" y="76"/>
                          </a:lnTo>
                          <a:lnTo>
                            <a:pt x="26" y="80"/>
                          </a:lnTo>
                          <a:lnTo>
                            <a:pt x="34" y="84"/>
                          </a:lnTo>
                          <a:lnTo>
                            <a:pt x="42" y="84"/>
                          </a:lnTo>
                          <a:lnTo>
                            <a:pt x="42" y="84"/>
                          </a:lnTo>
                          <a:lnTo>
                            <a:pt x="50" y="84"/>
                          </a:lnTo>
                          <a:lnTo>
                            <a:pt x="58" y="80"/>
                          </a:lnTo>
                          <a:lnTo>
                            <a:pt x="66" y="76"/>
                          </a:lnTo>
                          <a:lnTo>
                            <a:pt x="72" y="72"/>
                          </a:lnTo>
                          <a:lnTo>
                            <a:pt x="76" y="66"/>
                          </a:lnTo>
                          <a:lnTo>
                            <a:pt x="80" y="58"/>
                          </a:lnTo>
                          <a:lnTo>
                            <a:pt x="82" y="50"/>
                          </a:lnTo>
                          <a:lnTo>
                            <a:pt x="84" y="42"/>
                          </a:lnTo>
                          <a:lnTo>
                            <a:pt x="84" y="42"/>
                          </a:lnTo>
                          <a:lnTo>
                            <a:pt x="82" y="34"/>
                          </a:lnTo>
                          <a:lnTo>
                            <a:pt x="80" y="26"/>
                          </a:lnTo>
                          <a:lnTo>
                            <a:pt x="76" y="18"/>
                          </a:lnTo>
                          <a:lnTo>
                            <a:pt x="72" y="12"/>
                          </a:lnTo>
                          <a:lnTo>
                            <a:pt x="66" y="8"/>
                          </a:lnTo>
                          <a:lnTo>
                            <a:pt x="58" y="4"/>
                          </a:lnTo>
                          <a:lnTo>
                            <a:pt x="50" y="0"/>
                          </a:lnTo>
                          <a:lnTo>
                            <a:pt x="42" y="0"/>
                          </a:lnTo>
                          <a:lnTo>
                            <a:pt x="42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381" name="Freeform 76"/>
                    <p:cNvSpPr>
                      <a:spLocks/>
                    </p:cNvSpPr>
                    <p:nvPr/>
                  </p:nvSpPr>
                  <p:spPr bwMode="auto">
                    <a:xfrm>
                      <a:off x="-809702" y="4695044"/>
                      <a:ext cx="137243" cy="297581"/>
                    </a:xfrm>
                    <a:custGeom>
                      <a:avLst/>
                      <a:gdLst/>
                      <a:ahLst/>
                      <a:cxnLst>
                        <a:cxn ang="0">
                          <a:pos x="100" y="2"/>
                        </a:cxn>
                        <a:cxn ang="0">
                          <a:pos x="86" y="4"/>
                        </a:cxn>
                        <a:cxn ang="0">
                          <a:pos x="72" y="2"/>
                        </a:cxn>
                        <a:cxn ang="0">
                          <a:pos x="58" y="0"/>
                        </a:cxn>
                        <a:cxn ang="0">
                          <a:pos x="42" y="4"/>
                        </a:cxn>
                        <a:cxn ang="0">
                          <a:pos x="32" y="10"/>
                        </a:cxn>
                        <a:cxn ang="0">
                          <a:pos x="18" y="26"/>
                        </a:cxn>
                        <a:cxn ang="0">
                          <a:pos x="8" y="44"/>
                        </a:cxn>
                        <a:cxn ang="0">
                          <a:pos x="2" y="66"/>
                        </a:cxn>
                        <a:cxn ang="0">
                          <a:pos x="0" y="188"/>
                        </a:cxn>
                        <a:cxn ang="0">
                          <a:pos x="2" y="196"/>
                        </a:cxn>
                        <a:cxn ang="0">
                          <a:pos x="10" y="208"/>
                        </a:cxn>
                        <a:cxn ang="0">
                          <a:pos x="18" y="208"/>
                        </a:cxn>
                        <a:cxn ang="0">
                          <a:pos x="30" y="202"/>
                        </a:cxn>
                        <a:cxn ang="0">
                          <a:pos x="34" y="188"/>
                        </a:cxn>
                        <a:cxn ang="0">
                          <a:pos x="34" y="88"/>
                        </a:cxn>
                        <a:cxn ang="0">
                          <a:pos x="38" y="68"/>
                        </a:cxn>
                        <a:cxn ang="0">
                          <a:pos x="40" y="74"/>
                        </a:cxn>
                        <a:cxn ang="0">
                          <a:pos x="40" y="208"/>
                        </a:cxn>
                        <a:cxn ang="0">
                          <a:pos x="40" y="390"/>
                        </a:cxn>
                        <a:cxn ang="0">
                          <a:pos x="46" y="404"/>
                        </a:cxn>
                        <a:cxn ang="0">
                          <a:pos x="60" y="410"/>
                        </a:cxn>
                        <a:cxn ang="0">
                          <a:pos x="62" y="410"/>
                        </a:cxn>
                        <a:cxn ang="0">
                          <a:pos x="76" y="404"/>
                        </a:cxn>
                        <a:cxn ang="0">
                          <a:pos x="82" y="390"/>
                        </a:cxn>
                        <a:cxn ang="0">
                          <a:pos x="82" y="232"/>
                        </a:cxn>
                        <a:cxn ang="0">
                          <a:pos x="86" y="212"/>
                        </a:cxn>
                        <a:cxn ang="0">
                          <a:pos x="88" y="218"/>
                        </a:cxn>
                        <a:cxn ang="0">
                          <a:pos x="88" y="390"/>
                        </a:cxn>
                        <a:cxn ang="0">
                          <a:pos x="90" y="396"/>
                        </a:cxn>
                        <a:cxn ang="0">
                          <a:pos x="100" y="408"/>
                        </a:cxn>
                        <a:cxn ang="0">
                          <a:pos x="112" y="410"/>
                        </a:cxn>
                        <a:cxn ang="0">
                          <a:pos x="120" y="408"/>
                        </a:cxn>
                        <a:cxn ang="0">
                          <a:pos x="130" y="396"/>
                        </a:cxn>
                        <a:cxn ang="0">
                          <a:pos x="132" y="208"/>
                        </a:cxn>
                        <a:cxn ang="0">
                          <a:pos x="132" y="88"/>
                        </a:cxn>
                        <a:cxn ang="0">
                          <a:pos x="134" y="68"/>
                        </a:cxn>
                        <a:cxn ang="0">
                          <a:pos x="136" y="74"/>
                        </a:cxn>
                        <a:cxn ang="0">
                          <a:pos x="138" y="188"/>
                        </a:cxn>
                        <a:cxn ang="0">
                          <a:pos x="138" y="196"/>
                        </a:cxn>
                        <a:cxn ang="0">
                          <a:pos x="148" y="208"/>
                        </a:cxn>
                        <a:cxn ang="0">
                          <a:pos x="154" y="208"/>
                        </a:cxn>
                        <a:cxn ang="0">
                          <a:pos x="166" y="202"/>
                        </a:cxn>
                        <a:cxn ang="0">
                          <a:pos x="170" y="188"/>
                        </a:cxn>
                        <a:cxn ang="0">
                          <a:pos x="170" y="76"/>
                        </a:cxn>
                        <a:cxn ang="0">
                          <a:pos x="168" y="54"/>
                        </a:cxn>
                        <a:cxn ang="0">
                          <a:pos x="160" y="34"/>
                        </a:cxn>
                        <a:cxn ang="0">
                          <a:pos x="146" y="18"/>
                        </a:cxn>
                        <a:cxn ang="0">
                          <a:pos x="130" y="4"/>
                        </a:cxn>
                        <a:cxn ang="0">
                          <a:pos x="122" y="2"/>
                        </a:cxn>
                        <a:cxn ang="0">
                          <a:pos x="106" y="0"/>
                        </a:cxn>
                        <a:cxn ang="0">
                          <a:pos x="100" y="2"/>
                        </a:cxn>
                      </a:cxnLst>
                      <a:rect l="0" t="0" r="r" b="b"/>
                      <a:pathLst>
                        <a:path w="170" h="410">
                          <a:moveTo>
                            <a:pt x="100" y="2"/>
                          </a:moveTo>
                          <a:lnTo>
                            <a:pt x="100" y="2"/>
                          </a:lnTo>
                          <a:lnTo>
                            <a:pt x="86" y="4"/>
                          </a:lnTo>
                          <a:lnTo>
                            <a:pt x="86" y="4"/>
                          </a:lnTo>
                          <a:lnTo>
                            <a:pt x="72" y="2"/>
                          </a:lnTo>
                          <a:lnTo>
                            <a:pt x="72" y="2"/>
                          </a:lnTo>
                          <a:lnTo>
                            <a:pt x="66" y="0"/>
                          </a:lnTo>
                          <a:lnTo>
                            <a:pt x="58" y="0"/>
                          </a:lnTo>
                          <a:lnTo>
                            <a:pt x="50" y="2"/>
                          </a:lnTo>
                          <a:lnTo>
                            <a:pt x="42" y="4"/>
                          </a:lnTo>
                          <a:lnTo>
                            <a:pt x="42" y="4"/>
                          </a:lnTo>
                          <a:lnTo>
                            <a:pt x="32" y="10"/>
                          </a:lnTo>
                          <a:lnTo>
                            <a:pt x="24" y="18"/>
                          </a:lnTo>
                          <a:lnTo>
                            <a:pt x="18" y="26"/>
                          </a:lnTo>
                          <a:lnTo>
                            <a:pt x="12" y="34"/>
                          </a:lnTo>
                          <a:lnTo>
                            <a:pt x="8" y="44"/>
                          </a:lnTo>
                          <a:lnTo>
                            <a:pt x="4" y="54"/>
                          </a:lnTo>
                          <a:lnTo>
                            <a:pt x="2" y="66"/>
                          </a:lnTo>
                          <a:lnTo>
                            <a:pt x="0" y="76"/>
                          </a:lnTo>
                          <a:lnTo>
                            <a:pt x="0" y="188"/>
                          </a:lnTo>
                          <a:lnTo>
                            <a:pt x="0" y="188"/>
                          </a:lnTo>
                          <a:lnTo>
                            <a:pt x="2" y="196"/>
                          </a:lnTo>
                          <a:lnTo>
                            <a:pt x="6" y="202"/>
                          </a:lnTo>
                          <a:lnTo>
                            <a:pt x="10" y="208"/>
                          </a:lnTo>
                          <a:lnTo>
                            <a:pt x="18" y="208"/>
                          </a:lnTo>
                          <a:lnTo>
                            <a:pt x="18" y="208"/>
                          </a:lnTo>
                          <a:lnTo>
                            <a:pt x="24" y="208"/>
                          </a:lnTo>
                          <a:lnTo>
                            <a:pt x="30" y="202"/>
                          </a:lnTo>
                          <a:lnTo>
                            <a:pt x="32" y="196"/>
                          </a:lnTo>
                          <a:lnTo>
                            <a:pt x="34" y="188"/>
                          </a:lnTo>
                          <a:lnTo>
                            <a:pt x="34" y="88"/>
                          </a:lnTo>
                          <a:lnTo>
                            <a:pt x="34" y="88"/>
                          </a:lnTo>
                          <a:lnTo>
                            <a:pt x="34" y="74"/>
                          </a:lnTo>
                          <a:lnTo>
                            <a:pt x="38" y="68"/>
                          </a:lnTo>
                          <a:lnTo>
                            <a:pt x="38" y="68"/>
                          </a:lnTo>
                          <a:lnTo>
                            <a:pt x="40" y="74"/>
                          </a:lnTo>
                          <a:lnTo>
                            <a:pt x="40" y="88"/>
                          </a:lnTo>
                          <a:lnTo>
                            <a:pt x="40" y="208"/>
                          </a:lnTo>
                          <a:lnTo>
                            <a:pt x="40" y="390"/>
                          </a:lnTo>
                          <a:lnTo>
                            <a:pt x="40" y="390"/>
                          </a:lnTo>
                          <a:lnTo>
                            <a:pt x="42" y="396"/>
                          </a:lnTo>
                          <a:lnTo>
                            <a:pt x="46" y="404"/>
                          </a:lnTo>
                          <a:lnTo>
                            <a:pt x="52" y="408"/>
                          </a:lnTo>
                          <a:lnTo>
                            <a:pt x="60" y="410"/>
                          </a:lnTo>
                          <a:lnTo>
                            <a:pt x="62" y="410"/>
                          </a:lnTo>
                          <a:lnTo>
                            <a:pt x="62" y="410"/>
                          </a:lnTo>
                          <a:lnTo>
                            <a:pt x="70" y="408"/>
                          </a:lnTo>
                          <a:lnTo>
                            <a:pt x="76" y="404"/>
                          </a:lnTo>
                          <a:lnTo>
                            <a:pt x="82" y="396"/>
                          </a:lnTo>
                          <a:lnTo>
                            <a:pt x="82" y="390"/>
                          </a:lnTo>
                          <a:lnTo>
                            <a:pt x="82" y="232"/>
                          </a:lnTo>
                          <a:lnTo>
                            <a:pt x="82" y="232"/>
                          </a:lnTo>
                          <a:lnTo>
                            <a:pt x="84" y="218"/>
                          </a:lnTo>
                          <a:lnTo>
                            <a:pt x="86" y="212"/>
                          </a:lnTo>
                          <a:lnTo>
                            <a:pt x="86" y="212"/>
                          </a:lnTo>
                          <a:lnTo>
                            <a:pt x="88" y="218"/>
                          </a:lnTo>
                          <a:lnTo>
                            <a:pt x="88" y="232"/>
                          </a:lnTo>
                          <a:lnTo>
                            <a:pt x="88" y="390"/>
                          </a:lnTo>
                          <a:lnTo>
                            <a:pt x="88" y="390"/>
                          </a:lnTo>
                          <a:lnTo>
                            <a:pt x="90" y="396"/>
                          </a:lnTo>
                          <a:lnTo>
                            <a:pt x="94" y="404"/>
                          </a:lnTo>
                          <a:lnTo>
                            <a:pt x="100" y="408"/>
                          </a:lnTo>
                          <a:lnTo>
                            <a:pt x="108" y="410"/>
                          </a:lnTo>
                          <a:lnTo>
                            <a:pt x="112" y="410"/>
                          </a:lnTo>
                          <a:lnTo>
                            <a:pt x="112" y="410"/>
                          </a:lnTo>
                          <a:lnTo>
                            <a:pt x="120" y="408"/>
                          </a:lnTo>
                          <a:lnTo>
                            <a:pt x="126" y="404"/>
                          </a:lnTo>
                          <a:lnTo>
                            <a:pt x="130" y="396"/>
                          </a:lnTo>
                          <a:lnTo>
                            <a:pt x="132" y="390"/>
                          </a:lnTo>
                          <a:lnTo>
                            <a:pt x="132" y="208"/>
                          </a:lnTo>
                          <a:lnTo>
                            <a:pt x="132" y="88"/>
                          </a:lnTo>
                          <a:lnTo>
                            <a:pt x="132" y="88"/>
                          </a:lnTo>
                          <a:lnTo>
                            <a:pt x="132" y="74"/>
                          </a:lnTo>
                          <a:lnTo>
                            <a:pt x="134" y="68"/>
                          </a:lnTo>
                          <a:lnTo>
                            <a:pt x="134" y="68"/>
                          </a:lnTo>
                          <a:lnTo>
                            <a:pt x="136" y="74"/>
                          </a:lnTo>
                          <a:lnTo>
                            <a:pt x="138" y="88"/>
                          </a:lnTo>
                          <a:lnTo>
                            <a:pt x="138" y="188"/>
                          </a:lnTo>
                          <a:lnTo>
                            <a:pt x="138" y="188"/>
                          </a:lnTo>
                          <a:lnTo>
                            <a:pt x="138" y="196"/>
                          </a:lnTo>
                          <a:lnTo>
                            <a:pt x="142" y="202"/>
                          </a:lnTo>
                          <a:lnTo>
                            <a:pt x="148" y="208"/>
                          </a:lnTo>
                          <a:lnTo>
                            <a:pt x="154" y="208"/>
                          </a:lnTo>
                          <a:lnTo>
                            <a:pt x="154" y="208"/>
                          </a:lnTo>
                          <a:lnTo>
                            <a:pt x="160" y="208"/>
                          </a:lnTo>
                          <a:lnTo>
                            <a:pt x="166" y="202"/>
                          </a:lnTo>
                          <a:lnTo>
                            <a:pt x="170" y="196"/>
                          </a:lnTo>
                          <a:lnTo>
                            <a:pt x="170" y="188"/>
                          </a:lnTo>
                          <a:lnTo>
                            <a:pt x="170" y="76"/>
                          </a:lnTo>
                          <a:lnTo>
                            <a:pt x="170" y="76"/>
                          </a:lnTo>
                          <a:lnTo>
                            <a:pt x="170" y="66"/>
                          </a:lnTo>
                          <a:lnTo>
                            <a:pt x="168" y="54"/>
                          </a:lnTo>
                          <a:lnTo>
                            <a:pt x="164" y="44"/>
                          </a:lnTo>
                          <a:lnTo>
                            <a:pt x="160" y="34"/>
                          </a:lnTo>
                          <a:lnTo>
                            <a:pt x="154" y="26"/>
                          </a:lnTo>
                          <a:lnTo>
                            <a:pt x="146" y="18"/>
                          </a:lnTo>
                          <a:lnTo>
                            <a:pt x="138" y="10"/>
                          </a:lnTo>
                          <a:lnTo>
                            <a:pt x="130" y="4"/>
                          </a:lnTo>
                          <a:lnTo>
                            <a:pt x="130" y="4"/>
                          </a:lnTo>
                          <a:lnTo>
                            <a:pt x="122" y="2"/>
                          </a:lnTo>
                          <a:lnTo>
                            <a:pt x="114" y="0"/>
                          </a:lnTo>
                          <a:lnTo>
                            <a:pt x="106" y="0"/>
                          </a:lnTo>
                          <a:lnTo>
                            <a:pt x="100" y="2"/>
                          </a:lnTo>
                          <a:lnTo>
                            <a:pt x="100" y="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dirty="0"/>
                    </a:p>
                  </p:txBody>
                </p:sp>
              </p:grpSp>
            </p:grpSp>
            <p:grpSp>
              <p:nvGrpSpPr>
                <p:cNvPr id="396" name="Группа 395"/>
                <p:cNvGrpSpPr/>
                <p:nvPr/>
              </p:nvGrpSpPr>
              <p:grpSpPr>
                <a:xfrm>
                  <a:off x="-2365347" y="3856927"/>
                  <a:ext cx="196464" cy="573209"/>
                  <a:chOff x="-878495" y="4632625"/>
                  <a:chExt cx="123388" cy="360000"/>
                </a:xfrm>
                <a:solidFill>
                  <a:srgbClr val="00854F"/>
                </a:solidFill>
              </p:grpSpPr>
              <p:sp>
                <p:nvSpPr>
                  <p:cNvPr id="400" name="Freeform 75"/>
                  <p:cNvSpPr>
                    <a:spLocks/>
                  </p:cNvSpPr>
                  <p:nvPr/>
                </p:nvSpPr>
                <p:spPr bwMode="auto">
                  <a:xfrm>
                    <a:off x="-846559" y="4632625"/>
                    <a:ext cx="60968" cy="60968"/>
                  </a:xfrm>
                  <a:custGeom>
                    <a:avLst/>
                    <a:gdLst/>
                    <a:ahLst/>
                    <a:cxnLst>
                      <a:cxn ang="0">
                        <a:pos x="42" y="0"/>
                      </a:cxn>
                      <a:cxn ang="0">
                        <a:pos x="42" y="0"/>
                      </a:cxn>
                      <a:cxn ang="0">
                        <a:pos x="34" y="0"/>
                      </a:cxn>
                      <a:cxn ang="0">
                        <a:pos x="26" y="4"/>
                      </a:cxn>
                      <a:cxn ang="0">
                        <a:pos x="18" y="8"/>
                      </a:cxn>
                      <a:cxn ang="0">
                        <a:pos x="12" y="12"/>
                      </a:cxn>
                      <a:cxn ang="0">
                        <a:pos x="6" y="18"/>
                      </a:cxn>
                      <a:cxn ang="0">
                        <a:pos x="2" y="26"/>
                      </a:cxn>
                      <a:cxn ang="0">
                        <a:pos x="0" y="34"/>
                      </a:cxn>
                      <a:cxn ang="0">
                        <a:pos x="0" y="42"/>
                      </a:cxn>
                      <a:cxn ang="0">
                        <a:pos x="0" y="42"/>
                      </a:cxn>
                      <a:cxn ang="0">
                        <a:pos x="0" y="50"/>
                      </a:cxn>
                      <a:cxn ang="0">
                        <a:pos x="2" y="58"/>
                      </a:cxn>
                      <a:cxn ang="0">
                        <a:pos x="6" y="66"/>
                      </a:cxn>
                      <a:cxn ang="0">
                        <a:pos x="12" y="72"/>
                      </a:cxn>
                      <a:cxn ang="0">
                        <a:pos x="18" y="76"/>
                      </a:cxn>
                      <a:cxn ang="0">
                        <a:pos x="26" y="80"/>
                      </a:cxn>
                      <a:cxn ang="0">
                        <a:pos x="34" y="84"/>
                      </a:cxn>
                      <a:cxn ang="0">
                        <a:pos x="42" y="84"/>
                      </a:cxn>
                      <a:cxn ang="0">
                        <a:pos x="42" y="84"/>
                      </a:cxn>
                      <a:cxn ang="0">
                        <a:pos x="50" y="84"/>
                      </a:cxn>
                      <a:cxn ang="0">
                        <a:pos x="58" y="80"/>
                      </a:cxn>
                      <a:cxn ang="0">
                        <a:pos x="66" y="76"/>
                      </a:cxn>
                      <a:cxn ang="0">
                        <a:pos x="72" y="72"/>
                      </a:cxn>
                      <a:cxn ang="0">
                        <a:pos x="76" y="66"/>
                      </a:cxn>
                      <a:cxn ang="0">
                        <a:pos x="80" y="58"/>
                      </a:cxn>
                      <a:cxn ang="0">
                        <a:pos x="82" y="50"/>
                      </a:cxn>
                      <a:cxn ang="0">
                        <a:pos x="84" y="42"/>
                      </a:cxn>
                      <a:cxn ang="0">
                        <a:pos x="84" y="42"/>
                      </a:cxn>
                      <a:cxn ang="0">
                        <a:pos x="82" y="34"/>
                      </a:cxn>
                      <a:cxn ang="0">
                        <a:pos x="80" y="26"/>
                      </a:cxn>
                      <a:cxn ang="0">
                        <a:pos x="76" y="18"/>
                      </a:cxn>
                      <a:cxn ang="0">
                        <a:pos x="72" y="12"/>
                      </a:cxn>
                      <a:cxn ang="0">
                        <a:pos x="66" y="8"/>
                      </a:cxn>
                      <a:cxn ang="0">
                        <a:pos x="58" y="4"/>
                      </a:cxn>
                      <a:cxn ang="0">
                        <a:pos x="50" y="0"/>
                      </a:cxn>
                      <a:cxn ang="0">
                        <a:pos x="42" y="0"/>
                      </a:cxn>
                      <a:cxn ang="0">
                        <a:pos x="42" y="0"/>
                      </a:cxn>
                    </a:cxnLst>
                    <a:rect l="0" t="0" r="r" b="b"/>
                    <a:pathLst>
                      <a:path w="84" h="84">
                        <a:moveTo>
                          <a:pt x="42" y="0"/>
                        </a:moveTo>
                        <a:lnTo>
                          <a:pt x="42" y="0"/>
                        </a:lnTo>
                        <a:lnTo>
                          <a:pt x="34" y="0"/>
                        </a:lnTo>
                        <a:lnTo>
                          <a:pt x="26" y="4"/>
                        </a:lnTo>
                        <a:lnTo>
                          <a:pt x="18" y="8"/>
                        </a:lnTo>
                        <a:lnTo>
                          <a:pt x="12" y="12"/>
                        </a:lnTo>
                        <a:lnTo>
                          <a:pt x="6" y="18"/>
                        </a:lnTo>
                        <a:lnTo>
                          <a:pt x="2" y="26"/>
                        </a:lnTo>
                        <a:lnTo>
                          <a:pt x="0" y="34"/>
                        </a:lnTo>
                        <a:lnTo>
                          <a:pt x="0" y="42"/>
                        </a:lnTo>
                        <a:lnTo>
                          <a:pt x="0" y="42"/>
                        </a:lnTo>
                        <a:lnTo>
                          <a:pt x="0" y="50"/>
                        </a:lnTo>
                        <a:lnTo>
                          <a:pt x="2" y="58"/>
                        </a:lnTo>
                        <a:lnTo>
                          <a:pt x="6" y="66"/>
                        </a:lnTo>
                        <a:lnTo>
                          <a:pt x="12" y="72"/>
                        </a:lnTo>
                        <a:lnTo>
                          <a:pt x="18" y="76"/>
                        </a:lnTo>
                        <a:lnTo>
                          <a:pt x="26" y="80"/>
                        </a:lnTo>
                        <a:lnTo>
                          <a:pt x="34" y="84"/>
                        </a:lnTo>
                        <a:lnTo>
                          <a:pt x="42" y="84"/>
                        </a:lnTo>
                        <a:lnTo>
                          <a:pt x="42" y="84"/>
                        </a:lnTo>
                        <a:lnTo>
                          <a:pt x="50" y="84"/>
                        </a:lnTo>
                        <a:lnTo>
                          <a:pt x="58" y="80"/>
                        </a:lnTo>
                        <a:lnTo>
                          <a:pt x="66" y="76"/>
                        </a:lnTo>
                        <a:lnTo>
                          <a:pt x="72" y="72"/>
                        </a:lnTo>
                        <a:lnTo>
                          <a:pt x="76" y="66"/>
                        </a:lnTo>
                        <a:lnTo>
                          <a:pt x="80" y="58"/>
                        </a:lnTo>
                        <a:lnTo>
                          <a:pt x="82" y="50"/>
                        </a:lnTo>
                        <a:lnTo>
                          <a:pt x="84" y="42"/>
                        </a:lnTo>
                        <a:lnTo>
                          <a:pt x="84" y="42"/>
                        </a:lnTo>
                        <a:lnTo>
                          <a:pt x="82" y="34"/>
                        </a:lnTo>
                        <a:lnTo>
                          <a:pt x="80" y="26"/>
                        </a:lnTo>
                        <a:lnTo>
                          <a:pt x="76" y="18"/>
                        </a:lnTo>
                        <a:lnTo>
                          <a:pt x="72" y="12"/>
                        </a:lnTo>
                        <a:lnTo>
                          <a:pt x="66" y="8"/>
                        </a:lnTo>
                        <a:lnTo>
                          <a:pt x="58" y="4"/>
                        </a:lnTo>
                        <a:lnTo>
                          <a:pt x="50" y="0"/>
                        </a:lnTo>
                        <a:lnTo>
                          <a:pt x="42" y="0"/>
                        </a:lnTo>
                        <a:lnTo>
                          <a:pt x="42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401" name="Freeform 76"/>
                  <p:cNvSpPr>
                    <a:spLocks/>
                  </p:cNvSpPr>
                  <p:nvPr/>
                </p:nvSpPr>
                <p:spPr bwMode="auto">
                  <a:xfrm>
                    <a:off x="-878495" y="4695044"/>
                    <a:ext cx="123388" cy="297581"/>
                  </a:xfrm>
                  <a:custGeom>
                    <a:avLst/>
                    <a:gdLst/>
                    <a:ahLst/>
                    <a:cxnLst>
                      <a:cxn ang="0">
                        <a:pos x="100" y="2"/>
                      </a:cxn>
                      <a:cxn ang="0">
                        <a:pos x="86" y="4"/>
                      </a:cxn>
                      <a:cxn ang="0">
                        <a:pos x="72" y="2"/>
                      </a:cxn>
                      <a:cxn ang="0">
                        <a:pos x="58" y="0"/>
                      </a:cxn>
                      <a:cxn ang="0">
                        <a:pos x="42" y="4"/>
                      </a:cxn>
                      <a:cxn ang="0">
                        <a:pos x="32" y="10"/>
                      </a:cxn>
                      <a:cxn ang="0">
                        <a:pos x="18" y="26"/>
                      </a:cxn>
                      <a:cxn ang="0">
                        <a:pos x="8" y="44"/>
                      </a:cxn>
                      <a:cxn ang="0">
                        <a:pos x="2" y="66"/>
                      </a:cxn>
                      <a:cxn ang="0">
                        <a:pos x="0" y="188"/>
                      </a:cxn>
                      <a:cxn ang="0">
                        <a:pos x="2" y="196"/>
                      </a:cxn>
                      <a:cxn ang="0">
                        <a:pos x="10" y="208"/>
                      </a:cxn>
                      <a:cxn ang="0">
                        <a:pos x="18" y="208"/>
                      </a:cxn>
                      <a:cxn ang="0">
                        <a:pos x="30" y="202"/>
                      </a:cxn>
                      <a:cxn ang="0">
                        <a:pos x="34" y="188"/>
                      </a:cxn>
                      <a:cxn ang="0">
                        <a:pos x="34" y="88"/>
                      </a:cxn>
                      <a:cxn ang="0">
                        <a:pos x="38" y="68"/>
                      </a:cxn>
                      <a:cxn ang="0">
                        <a:pos x="40" y="74"/>
                      </a:cxn>
                      <a:cxn ang="0">
                        <a:pos x="40" y="208"/>
                      </a:cxn>
                      <a:cxn ang="0">
                        <a:pos x="40" y="390"/>
                      </a:cxn>
                      <a:cxn ang="0">
                        <a:pos x="46" y="404"/>
                      </a:cxn>
                      <a:cxn ang="0">
                        <a:pos x="60" y="410"/>
                      </a:cxn>
                      <a:cxn ang="0">
                        <a:pos x="62" y="410"/>
                      </a:cxn>
                      <a:cxn ang="0">
                        <a:pos x="76" y="404"/>
                      </a:cxn>
                      <a:cxn ang="0">
                        <a:pos x="82" y="390"/>
                      </a:cxn>
                      <a:cxn ang="0">
                        <a:pos x="82" y="232"/>
                      </a:cxn>
                      <a:cxn ang="0">
                        <a:pos x="86" y="212"/>
                      </a:cxn>
                      <a:cxn ang="0">
                        <a:pos x="88" y="218"/>
                      </a:cxn>
                      <a:cxn ang="0">
                        <a:pos x="88" y="390"/>
                      </a:cxn>
                      <a:cxn ang="0">
                        <a:pos x="90" y="396"/>
                      </a:cxn>
                      <a:cxn ang="0">
                        <a:pos x="100" y="408"/>
                      </a:cxn>
                      <a:cxn ang="0">
                        <a:pos x="112" y="410"/>
                      </a:cxn>
                      <a:cxn ang="0">
                        <a:pos x="120" y="408"/>
                      </a:cxn>
                      <a:cxn ang="0">
                        <a:pos x="130" y="396"/>
                      </a:cxn>
                      <a:cxn ang="0">
                        <a:pos x="132" y="208"/>
                      </a:cxn>
                      <a:cxn ang="0">
                        <a:pos x="132" y="88"/>
                      </a:cxn>
                      <a:cxn ang="0">
                        <a:pos x="134" y="68"/>
                      </a:cxn>
                      <a:cxn ang="0">
                        <a:pos x="136" y="74"/>
                      </a:cxn>
                      <a:cxn ang="0">
                        <a:pos x="138" y="188"/>
                      </a:cxn>
                      <a:cxn ang="0">
                        <a:pos x="138" y="196"/>
                      </a:cxn>
                      <a:cxn ang="0">
                        <a:pos x="148" y="208"/>
                      </a:cxn>
                      <a:cxn ang="0">
                        <a:pos x="154" y="208"/>
                      </a:cxn>
                      <a:cxn ang="0">
                        <a:pos x="166" y="202"/>
                      </a:cxn>
                      <a:cxn ang="0">
                        <a:pos x="170" y="188"/>
                      </a:cxn>
                      <a:cxn ang="0">
                        <a:pos x="170" y="76"/>
                      </a:cxn>
                      <a:cxn ang="0">
                        <a:pos x="168" y="54"/>
                      </a:cxn>
                      <a:cxn ang="0">
                        <a:pos x="160" y="34"/>
                      </a:cxn>
                      <a:cxn ang="0">
                        <a:pos x="146" y="18"/>
                      </a:cxn>
                      <a:cxn ang="0">
                        <a:pos x="130" y="4"/>
                      </a:cxn>
                      <a:cxn ang="0">
                        <a:pos x="122" y="2"/>
                      </a:cxn>
                      <a:cxn ang="0">
                        <a:pos x="106" y="0"/>
                      </a:cxn>
                      <a:cxn ang="0">
                        <a:pos x="100" y="2"/>
                      </a:cxn>
                    </a:cxnLst>
                    <a:rect l="0" t="0" r="r" b="b"/>
                    <a:pathLst>
                      <a:path w="170" h="410">
                        <a:moveTo>
                          <a:pt x="100" y="2"/>
                        </a:moveTo>
                        <a:lnTo>
                          <a:pt x="100" y="2"/>
                        </a:lnTo>
                        <a:lnTo>
                          <a:pt x="86" y="4"/>
                        </a:lnTo>
                        <a:lnTo>
                          <a:pt x="86" y="4"/>
                        </a:lnTo>
                        <a:lnTo>
                          <a:pt x="72" y="2"/>
                        </a:lnTo>
                        <a:lnTo>
                          <a:pt x="72" y="2"/>
                        </a:lnTo>
                        <a:lnTo>
                          <a:pt x="66" y="0"/>
                        </a:lnTo>
                        <a:lnTo>
                          <a:pt x="58" y="0"/>
                        </a:lnTo>
                        <a:lnTo>
                          <a:pt x="50" y="2"/>
                        </a:lnTo>
                        <a:lnTo>
                          <a:pt x="42" y="4"/>
                        </a:lnTo>
                        <a:lnTo>
                          <a:pt x="42" y="4"/>
                        </a:lnTo>
                        <a:lnTo>
                          <a:pt x="32" y="10"/>
                        </a:lnTo>
                        <a:lnTo>
                          <a:pt x="24" y="18"/>
                        </a:lnTo>
                        <a:lnTo>
                          <a:pt x="18" y="26"/>
                        </a:lnTo>
                        <a:lnTo>
                          <a:pt x="12" y="34"/>
                        </a:lnTo>
                        <a:lnTo>
                          <a:pt x="8" y="44"/>
                        </a:lnTo>
                        <a:lnTo>
                          <a:pt x="4" y="54"/>
                        </a:lnTo>
                        <a:lnTo>
                          <a:pt x="2" y="66"/>
                        </a:lnTo>
                        <a:lnTo>
                          <a:pt x="0" y="76"/>
                        </a:lnTo>
                        <a:lnTo>
                          <a:pt x="0" y="188"/>
                        </a:lnTo>
                        <a:lnTo>
                          <a:pt x="0" y="188"/>
                        </a:lnTo>
                        <a:lnTo>
                          <a:pt x="2" y="196"/>
                        </a:lnTo>
                        <a:lnTo>
                          <a:pt x="6" y="202"/>
                        </a:lnTo>
                        <a:lnTo>
                          <a:pt x="10" y="208"/>
                        </a:lnTo>
                        <a:lnTo>
                          <a:pt x="18" y="208"/>
                        </a:lnTo>
                        <a:lnTo>
                          <a:pt x="18" y="208"/>
                        </a:lnTo>
                        <a:lnTo>
                          <a:pt x="24" y="208"/>
                        </a:lnTo>
                        <a:lnTo>
                          <a:pt x="30" y="202"/>
                        </a:lnTo>
                        <a:lnTo>
                          <a:pt x="32" y="196"/>
                        </a:lnTo>
                        <a:lnTo>
                          <a:pt x="34" y="188"/>
                        </a:lnTo>
                        <a:lnTo>
                          <a:pt x="34" y="88"/>
                        </a:lnTo>
                        <a:lnTo>
                          <a:pt x="34" y="88"/>
                        </a:lnTo>
                        <a:lnTo>
                          <a:pt x="34" y="74"/>
                        </a:lnTo>
                        <a:lnTo>
                          <a:pt x="38" y="68"/>
                        </a:lnTo>
                        <a:lnTo>
                          <a:pt x="38" y="68"/>
                        </a:lnTo>
                        <a:lnTo>
                          <a:pt x="40" y="74"/>
                        </a:lnTo>
                        <a:lnTo>
                          <a:pt x="40" y="88"/>
                        </a:lnTo>
                        <a:lnTo>
                          <a:pt x="40" y="208"/>
                        </a:lnTo>
                        <a:lnTo>
                          <a:pt x="40" y="390"/>
                        </a:lnTo>
                        <a:lnTo>
                          <a:pt x="40" y="390"/>
                        </a:lnTo>
                        <a:lnTo>
                          <a:pt x="42" y="396"/>
                        </a:lnTo>
                        <a:lnTo>
                          <a:pt x="46" y="404"/>
                        </a:lnTo>
                        <a:lnTo>
                          <a:pt x="52" y="408"/>
                        </a:lnTo>
                        <a:lnTo>
                          <a:pt x="60" y="410"/>
                        </a:lnTo>
                        <a:lnTo>
                          <a:pt x="62" y="410"/>
                        </a:lnTo>
                        <a:lnTo>
                          <a:pt x="62" y="410"/>
                        </a:lnTo>
                        <a:lnTo>
                          <a:pt x="70" y="408"/>
                        </a:lnTo>
                        <a:lnTo>
                          <a:pt x="76" y="404"/>
                        </a:lnTo>
                        <a:lnTo>
                          <a:pt x="82" y="396"/>
                        </a:lnTo>
                        <a:lnTo>
                          <a:pt x="82" y="390"/>
                        </a:lnTo>
                        <a:lnTo>
                          <a:pt x="82" y="232"/>
                        </a:lnTo>
                        <a:lnTo>
                          <a:pt x="82" y="232"/>
                        </a:lnTo>
                        <a:lnTo>
                          <a:pt x="84" y="218"/>
                        </a:lnTo>
                        <a:lnTo>
                          <a:pt x="86" y="212"/>
                        </a:lnTo>
                        <a:lnTo>
                          <a:pt x="86" y="212"/>
                        </a:lnTo>
                        <a:lnTo>
                          <a:pt x="88" y="218"/>
                        </a:lnTo>
                        <a:lnTo>
                          <a:pt x="88" y="232"/>
                        </a:lnTo>
                        <a:lnTo>
                          <a:pt x="88" y="390"/>
                        </a:lnTo>
                        <a:lnTo>
                          <a:pt x="88" y="390"/>
                        </a:lnTo>
                        <a:lnTo>
                          <a:pt x="90" y="396"/>
                        </a:lnTo>
                        <a:lnTo>
                          <a:pt x="94" y="404"/>
                        </a:lnTo>
                        <a:lnTo>
                          <a:pt x="100" y="408"/>
                        </a:lnTo>
                        <a:lnTo>
                          <a:pt x="108" y="410"/>
                        </a:lnTo>
                        <a:lnTo>
                          <a:pt x="112" y="410"/>
                        </a:lnTo>
                        <a:lnTo>
                          <a:pt x="112" y="410"/>
                        </a:lnTo>
                        <a:lnTo>
                          <a:pt x="120" y="408"/>
                        </a:lnTo>
                        <a:lnTo>
                          <a:pt x="126" y="404"/>
                        </a:lnTo>
                        <a:lnTo>
                          <a:pt x="130" y="396"/>
                        </a:lnTo>
                        <a:lnTo>
                          <a:pt x="132" y="390"/>
                        </a:lnTo>
                        <a:lnTo>
                          <a:pt x="132" y="208"/>
                        </a:lnTo>
                        <a:lnTo>
                          <a:pt x="132" y="88"/>
                        </a:lnTo>
                        <a:lnTo>
                          <a:pt x="132" y="88"/>
                        </a:lnTo>
                        <a:lnTo>
                          <a:pt x="132" y="74"/>
                        </a:lnTo>
                        <a:lnTo>
                          <a:pt x="134" y="68"/>
                        </a:lnTo>
                        <a:lnTo>
                          <a:pt x="134" y="68"/>
                        </a:lnTo>
                        <a:lnTo>
                          <a:pt x="136" y="74"/>
                        </a:lnTo>
                        <a:lnTo>
                          <a:pt x="138" y="88"/>
                        </a:lnTo>
                        <a:lnTo>
                          <a:pt x="138" y="188"/>
                        </a:lnTo>
                        <a:lnTo>
                          <a:pt x="138" y="188"/>
                        </a:lnTo>
                        <a:lnTo>
                          <a:pt x="138" y="196"/>
                        </a:lnTo>
                        <a:lnTo>
                          <a:pt x="142" y="202"/>
                        </a:lnTo>
                        <a:lnTo>
                          <a:pt x="148" y="208"/>
                        </a:lnTo>
                        <a:lnTo>
                          <a:pt x="154" y="208"/>
                        </a:lnTo>
                        <a:lnTo>
                          <a:pt x="154" y="208"/>
                        </a:lnTo>
                        <a:lnTo>
                          <a:pt x="160" y="208"/>
                        </a:lnTo>
                        <a:lnTo>
                          <a:pt x="166" y="202"/>
                        </a:lnTo>
                        <a:lnTo>
                          <a:pt x="170" y="196"/>
                        </a:lnTo>
                        <a:lnTo>
                          <a:pt x="170" y="188"/>
                        </a:lnTo>
                        <a:lnTo>
                          <a:pt x="170" y="76"/>
                        </a:lnTo>
                        <a:lnTo>
                          <a:pt x="170" y="76"/>
                        </a:lnTo>
                        <a:lnTo>
                          <a:pt x="170" y="66"/>
                        </a:lnTo>
                        <a:lnTo>
                          <a:pt x="168" y="54"/>
                        </a:lnTo>
                        <a:lnTo>
                          <a:pt x="164" y="44"/>
                        </a:lnTo>
                        <a:lnTo>
                          <a:pt x="160" y="34"/>
                        </a:lnTo>
                        <a:lnTo>
                          <a:pt x="154" y="26"/>
                        </a:lnTo>
                        <a:lnTo>
                          <a:pt x="146" y="18"/>
                        </a:lnTo>
                        <a:lnTo>
                          <a:pt x="138" y="10"/>
                        </a:lnTo>
                        <a:lnTo>
                          <a:pt x="130" y="4"/>
                        </a:lnTo>
                        <a:lnTo>
                          <a:pt x="130" y="4"/>
                        </a:lnTo>
                        <a:lnTo>
                          <a:pt x="122" y="2"/>
                        </a:lnTo>
                        <a:lnTo>
                          <a:pt x="114" y="0"/>
                        </a:lnTo>
                        <a:lnTo>
                          <a:pt x="106" y="0"/>
                        </a:lnTo>
                        <a:lnTo>
                          <a:pt x="100" y="2"/>
                        </a:lnTo>
                        <a:lnTo>
                          <a:pt x="100" y="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</p:grpSp>
            <p:sp>
              <p:nvSpPr>
                <p:cNvPr id="21" name="TextBox 20"/>
                <p:cNvSpPr txBox="1"/>
                <p:nvPr/>
              </p:nvSpPr>
              <p:spPr>
                <a:xfrm>
                  <a:off x="-2699335" y="3526102"/>
                  <a:ext cx="7104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b="1" dirty="0" smtClean="0">
                      <a:solidFill>
                        <a:srgbClr val="00854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5,5:1</a:t>
                  </a:r>
                  <a:endParaRPr lang="ru-RU" b="1" dirty="0">
                    <a:solidFill>
                      <a:srgbClr val="00854F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5" name="Группа 24"/>
              <p:cNvGrpSpPr/>
              <p:nvPr/>
            </p:nvGrpSpPr>
            <p:grpSpPr>
              <a:xfrm>
                <a:off x="-1652034" y="3526102"/>
                <a:ext cx="2234734" cy="905224"/>
                <a:chOff x="-1928259" y="3526102"/>
                <a:chExt cx="2234734" cy="905224"/>
              </a:xfrm>
            </p:grpSpPr>
            <p:sp>
              <p:nvSpPr>
                <p:cNvPr id="387" name="Прямоугольник 386"/>
                <p:cNvSpPr/>
                <p:nvPr/>
              </p:nvSpPr>
              <p:spPr>
                <a:xfrm>
                  <a:off x="-1790764" y="3905390"/>
                  <a:ext cx="2097239" cy="48070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444500"/>
                  <a:endParaRPr lang="ru-RU" sz="11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9" name="Oval 3">
                  <a:extLst>
                    <a:ext uri="{FF2B5EF4-FFF2-40B4-BE49-F238E27FC236}">
                      <a16:creationId xmlns:a16="http://schemas.microsoft.com/office/drawing/2014/main" id="{DA55C1B9-7DD9-4A28-9A0F-4C0C111CEFCB}"/>
                    </a:ext>
                  </a:extLst>
                </p:cNvPr>
                <p:cNvSpPr/>
                <p:nvPr/>
              </p:nvSpPr>
              <p:spPr>
                <a:xfrm>
                  <a:off x="-1928259" y="3996889"/>
                  <a:ext cx="624912" cy="293288"/>
                </a:xfrm>
                <a:prstGeom prst="rect">
                  <a:avLst/>
                </a:prstGeom>
                <a:solidFill>
                  <a:srgbClr val="00864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2050</a:t>
                  </a:r>
                  <a:endParaRPr lang="en-US" sz="1400" b="1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grpSp>
              <p:nvGrpSpPr>
                <p:cNvPr id="22" name="Группа 21"/>
                <p:cNvGrpSpPr/>
                <p:nvPr/>
              </p:nvGrpSpPr>
              <p:grpSpPr>
                <a:xfrm>
                  <a:off x="-1248033" y="3526102"/>
                  <a:ext cx="1531595" cy="905224"/>
                  <a:chOff x="-1696458" y="4584268"/>
                  <a:chExt cx="1531595" cy="905224"/>
                </a:xfrm>
              </p:grpSpPr>
              <p:sp>
                <p:nvSpPr>
                  <p:cNvPr id="412" name="Стрелка вправо 411"/>
                  <p:cNvSpPr/>
                  <p:nvPr/>
                </p:nvSpPr>
                <p:spPr>
                  <a:xfrm>
                    <a:off x="-766054" y="5052307"/>
                    <a:ext cx="320595" cy="298783"/>
                  </a:xfrm>
                  <a:prstGeom prst="rightArrow">
                    <a:avLst>
                      <a:gd name="adj1" fmla="val 64408"/>
                      <a:gd name="adj2" fmla="val 50000"/>
                    </a:avLst>
                  </a:prstGeom>
                  <a:gradFill flip="none" rotWithShape="1">
                    <a:gsLst>
                      <a:gs pos="100000">
                        <a:srgbClr val="00854F"/>
                      </a:gs>
                      <a:gs pos="0">
                        <a:srgbClr val="00854F">
                          <a:alpha val="50000"/>
                        </a:srgb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grpSp>
                <p:nvGrpSpPr>
                  <p:cNvPr id="417" name="Группа 416"/>
                  <p:cNvGrpSpPr/>
                  <p:nvPr/>
                </p:nvGrpSpPr>
                <p:grpSpPr>
                  <a:xfrm>
                    <a:off x="-1696458" y="4913905"/>
                    <a:ext cx="196464" cy="573209"/>
                    <a:chOff x="-565117" y="4632625"/>
                    <a:chExt cx="123388" cy="360000"/>
                  </a:xfrm>
                  <a:solidFill>
                    <a:srgbClr val="00854F"/>
                  </a:solidFill>
                </p:grpSpPr>
                <p:sp>
                  <p:nvSpPr>
                    <p:cNvPr id="427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-534633" y="4632625"/>
                      <a:ext cx="60968" cy="60968"/>
                    </a:xfrm>
                    <a:custGeom>
                      <a:avLst/>
                      <a:gdLst/>
                      <a:ahLst/>
                      <a:cxnLst>
                        <a:cxn ang="0">
                          <a:pos x="42" y="0"/>
                        </a:cxn>
                        <a:cxn ang="0">
                          <a:pos x="42" y="0"/>
                        </a:cxn>
                        <a:cxn ang="0">
                          <a:pos x="34" y="0"/>
                        </a:cxn>
                        <a:cxn ang="0">
                          <a:pos x="26" y="4"/>
                        </a:cxn>
                        <a:cxn ang="0">
                          <a:pos x="20" y="8"/>
                        </a:cxn>
                        <a:cxn ang="0">
                          <a:pos x="12" y="12"/>
                        </a:cxn>
                        <a:cxn ang="0">
                          <a:pos x="8" y="18"/>
                        </a:cxn>
                        <a:cxn ang="0">
                          <a:pos x="4" y="26"/>
                        </a:cxn>
                        <a:cxn ang="0">
                          <a:pos x="2" y="34"/>
                        </a:cxn>
                        <a:cxn ang="0">
                          <a:pos x="0" y="42"/>
                        </a:cxn>
                        <a:cxn ang="0">
                          <a:pos x="0" y="42"/>
                        </a:cxn>
                        <a:cxn ang="0">
                          <a:pos x="2" y="50"/>
                        </a:cxn>
                        <a:cxn ang="0">
                          <a:pos x="4" y="58"/>
                        </a:cxn>
                        <a:cxn ang="0">
                          <a:pos x="8" y="66"/>
                        </a:cxn>
                        <a:cxn ang="0">
                          <a:pos x="12" y="72"/>
                        </a:cxn>
                        <a:cxn ang="0">
                          <a:pos x="20" y="76"/>
                        </a:cxn>
                        <a:cxn ang="0">
                          <a:pos x="26" y="80"/>
                        </a:cxn>
                        <a:cxn ang="0">
                          <a:pos x="34" y="84"/>
                        </a:cxn>
                        <a:cxn ang="0">
                          <a:pos x="42" y="84"/>
                        </a:cxn>
                        <a:cxn ang="0">
                          <a:pos x="42" y="84"/>
                        </a:cxn>
                        <a:cxn ang="0">
                          <a:pos x="52" y="84"/>
                        </a:cxn>
                        <a:cxn ang="0">
                          <a:pos x="60" y="80"/>
                        </a:cxn>
                        <a:cxn ang="0">
                          <a:pos x="66" y="76"/>
                        </a:cxn>
                        <a:cxn ang="0">
                          <a:pos x="72" y="72"/>
                        </a:cxn>
                        <a:cxn ang="0">
                          <a:pos x="78" y="66"/>
                        </a:cxn>
                        <a:cxn ang="0">
                          <a:pos x="82" y="58"/>
                        </a:cxn>
                        <a:cxn ang="0">
                          <a:pos x="84" y="50"/>
                        </a:cxn>
                        <a:cxn ang="0">
                          <a:pos x="84" y="42"/>
                        </a:cxn>
                        <a:cxn ang="0">
                          <a:pos x="84" y="42"/>
                        </a:cxn>
                        <a:cxn ang="0">
                          <a:pos x="84" y="34"/>
                        </a:cxn>
                        <a:cxn ang="0">
                          <a:pos x="82" y="26"/>
                        </a:cxn>
                        <a:cxn ang="0">
                          <a:pos x="78" y="18"/>
                        </a:cxn>
                        <a:cxn ang="0">
                          <a:pos x="72" y="12"/>
                        </a:cxn>
                        <a:cxn ang="0">
                          <a:pos x="66" y="8"/>
                        </a:cxn>
                        <a:cxn ang="0">
                          <a:pos x="60" y="4"/>
                        </a:cxn>
                        <a:cxn ang="0">
                          <a:pos x="52" y="0"/>
                        </a:cxn>
                        <a:cxn ang="0">
                          <a:pos x="42" y="0"/>
                        </a:cxn>
                        <a:cxn ang="0">
                          <a:pos x="42" y="0"/>
                        </a:cxn>
                      </a:cxnLst>
                      <a:rect l="0" t="0" r="r" b="b"/>
                      <a:pathLst>
                        <a:path w="84" h="84">
                          <a:moveTo>
                            <a:pt x="42" y="0"/>
                          </a:moveTo>
                          <a:lnTo>
                            <a:pt x="42" y="0"/>
                          </a:lnTo>
                          <a:lnTo>
                            <a:pt x="34" y="0"/>
                          </a:lnTo>
                          <a:lnTo>
                            <a:pt x="26" y="4"/>
                          </a:lnTo>
                          <a:lnTo>
                            <a:pt x="20" y="8"/>
                          </a:lnTo>
                          <a:lnTo>
                            <a:pt x="12" y="12"/>
                          </a:lnTo>
                          <a:lnTo>
                            <a:pt x="8" y="18"/>
                          </a:lnTo>
                          <a:lnTo>
                            <a:pt x="4" y="26"/>
                          </a:lnTo>
                          <a:lnTo>
                            <a:pt x="2" y="34"/>
                          </a:lnTo>
                          <a:lnTo>
                            <a:pt x="0" y="42"/>
                          </a:lnTo>
                          <a:lnTo>
                            <a:pt x="0" y="42"/>
                          </a:lnTo>
                          <a:lnTo>
                            <a:pt x="2" y="50"/>
                          </a:lnTo>
                          <a:lnTo>
                            <a:pt x="4" y="58"/>
                          </a:lnTo>
                          <a:lnTo>
                            <a:pt x="8" y="66"/>
                          </a:lnTo>
                          <a:lnTo>
                            <a:pt x="12" y="72"/>
                          </a:lnTo>
                          <a:lnTo>
                            <a:pt x="20" y="76"/>
                          </a:lnTo>
                          <a:lnTo>
                            <a:pt x="26" y="80"/>
                          </a:lnTo>
                          <a:lnTo>
                            <a:pt x="34" y="84"/>
                          </a:lnTo>
                          <a:lnTo>
                            <a:pt x="42" y="84"/>
                          </a:lnTo>
                          <a:lnTo>
                            <a:pt x="42" y="84"/>
                          </a:lnTo>
                          <a:lnTo>
                            <a:pt x="52" y="84"/>
                          </a:lnTo>
                          <a:lnTo>
                            <a:pt x="60" y="80"/>
                          </a:lnTo>
                          <a:lnTo>
                            <a:pt x="66" y="76"/>
                          </a:lnTo>
                          <a:lnTo>
                            <a:pt x="72" y="72"/>
                          </a:lnTo>
                          <a:lnTo>
                            <a:pt x="78" y="66"/>
                          </a:lnTo>
                          <a:lnTo>
                            <a:pt x="82" y="58"/>
                          </a:lnTo>
                          <a:lnTo>
                            <a:pt x="84" y="50"/>
                          </a:lnTo>
                          <a:lnTo>
                            <a:pt x="84" y="42"/>
                          </a:lnTo>
                          <a:lnTo>
                            <a:pt x="84" y="42"/>
                          </a:lnTo>
                          <a:lnTo>
                            <a:pt x="84" y="34"/>
                          </a:lnTo>
                          <a:lnTo>
                            <a:pt x="82" y="26"/>
                          </a:lnTo>
                          <a:lnTo>
                            <a:pt x="78" y="18"/>
                          </a:lnTo>
                          <a:lnTo>
                            <a:pt x="72" y="12"/>
                          </a:lnTo>
                          <a:lnTo>
                            <a:pt x="66" y="8"/>
                          </a:lnTo>
                          <a:lnTo>
                            <a:pt x="60" y="4"/>
                          </a:lnTo>
                          <a:lnTo>
                            <a:pt x="52" y="0"/>
                          </a:lnTo>
                          <a:lnTo>
                            <a:pt x="42" y="0"/>
                          </a:lnTo>
                          <a:lnTo>
                            <a:pt x="42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428" name="Freeform 80"/>
                    <p:cNvSpPr>
                      <a:spLocks/>
                    </p:cNvSpPr>
                    <p:nvPr/>
                  </p:nvSpPr>
                  <p:spPr bwMode="auto">
                    <a:xfrm>
                      <a:off x="-565117" y="4695044"/>
                      <a:ext cx="123388" cy="297581"/>
                    </a:xfrm>
                    <a:custGeom>
                      <a:avLst/>
                      <a:gdLst/>
                      <a:ahLst/>
                      <a:cxnLst>
                        <a:cxn ang="0">
                          <a:pos x="98" y="2"/>
                        </a:cxn>
                        <a:cxn ang="0">
                          <a:pos x="84" y="4"/>
                        </a:cxn>
                        <a:cxn ang="0">
                          <a:pos x="70" y="2"/>
                        </a:cxn>
                        <a:cxn ang="0">
                          <a:pos x="56" y="0"/>
                        </a:cxn>
                        <a:cxn ang="0">
                          <a:pos x="40" y="4"/>
                        </a:cxn>
                        <a:cxn ang="0">
                          <a:pos x="32" y="10"/>
                        </a:cxn>
                        <a:cxn ang="0">
                          <a:pos x="16" y="26"/>
                        </a:cxn>
                        <a:cxn ang="0">
                          <a:pos x="6" y="44"/>
                        </a:cxn>
                        <a:cxn ang="0">
                          <a:pos x="0" y="66"/>
                        </a:cxn>
                        <a:cxn ang="0">
                          <a:pos x="0" y="188"/>
                        </a:cxn>
                        <a:cxn ang="0">
                          <a:pos x="2" y="196"/>
                        </a:cxn>
                        <a:cxn ang="0">
                          <a:pos x="10" y="208"/>
                        </a:cxn>
                        <a:cxn ang="0">
                          <a:pos x="16" y="208"/>
                        </a:cxn>
                        <a:cxn ang="0">
                          <a:pos x="28" y="202"/>
                        </a:cxn>
                        <a:cxn ang="0">
                          <a:pos x="34" y="188"/>
                        </a:cxn>
                        <a:cxn ang="0">
                          <a:pos x="34" y="88"/>
                        </a:cxn>
                        <a:cxn ang="0">
                          <a:pos x="36" y="68"/>
                        </a:cxn>
                        <a:cxn ang="0">
                          <a:pos x="38" y="74"/>
                        </a:cxn>
                        <a:cxn ang="0">
                          <a:pos x="40" y="208"/>
                        </a:cxn>
                        <a:cxn ang="0">
                          <a:pos x="40" y="390"/>
                        </a:cxn>
                        <a:cxn ang="0">
                          <a:pos x="44" y="404"/>
                        </a:cxn>
                        <a:cxn ang="0">
                          <a:pos x="60" y="410"/>
                        </a:cxn>
                        <a:cxn ang="0">
                          <a:pos x="62" y="410"/>
                        </a:cxn>
                        <a:cxn ang="0">
                          <a:pos x="76" y="404"/>
                        </a:cxn>
                        <a:cxn ang="0">
                          <a:pos x="82" y="390"/>
                        </a:cxn>
                        <a:cxn ang="0">
                          <a:pos x="82" y="232"/>
                        </a:cxn>
                        <a:cxn ang="0">
                          <a:pos x="84" y="212"/>
                        </a:cxn>
                        <a:cxn ang="0">
                          <a:pos x="86" y="218"/>
                        </a:cxn>
                        <a:cxn ang="0">
                          <a:pos x="88" y="390"/>
                        </a:cxn>
                        <a:cxn ang="0">
                          <a:pos x="90" y="396"/>
                        </a:cxn>
                        <a:cxn ang="0">
                          <a:pos x="100" y="408"/>
                        </a:cxn>
                        <a:cxn ang="0">
                          <a:pos x="110" y="410"/>
                        </a:cxn>
                        <a:cxn ang="0">
                          <a:pos x="118" y="408"/>
                        </a:cxn>
                        <a:cxn ang="0">
                          <a:pos x="128" y="396"/>
                        </a:cxn>
                        <a:cxn ang="0">
                          <a:pos x="130" y="208"/>
                        </a:cxn>
                        <a:cxn ang="0">
                          <a:pos x="130" y="88"/>
                        </a:cxn>
                        <a:cxn ang="0">
                          <a:pos x="134" y="68"/>
                        </a:cxn>
                        <a:cxn ang="0">
                          <a:pos x="136" y="74"/>
                        </a:cxn>
                        <a:cxn ang="0">
                          <a:pos x="136" y="188"/>
                        </a:cxn>
                        <a:cxn ang="0">
                          <a:pos x="138" y="196"/>
                        </a:cxn>
                        <a:cxn ang="0">
                          <a:pos x="146" y="208"/>
                        </a:cxn>
                        <a:cxn ang="0">
                          <a:pos x="152" y="208"/>
                        </a:cxn>
                        <a:cxn ang="0">
                          <a:pos x="164" y="202"/>
                        </a:cxn>
                        <a:cxn ang="0">
                          <a:pos x="170" y="188"/>
                        </a:cxn>
                        <a:cxn ang="0">
                          <a:pos x="170" y="76"/>
                        </a:cxn>
                        <a:cxn ang="0">
                          <a:pos x="166" y="54"/>
                        </a:cxn>
                        <a:cxn ang="0">
                          <a:pos x="158" y="34"/>
                        </a:cxn>
                        <a:cxn ang="0">
                          <a:pos x="146" y="18"/>
                        </a:cxn>
                        <a:cxn ang="0">
                          <a:pos x="130" y="4"/>
                        </a:cxn>
                        <a:cxn ang="0">
                          <a:pos x="122" y="2"/>
                        </a:cxn>
                        <a:cxn ang="0">
                          <a:pos x="104" y="0"/>
                        </a:cxn>
                        <a:cxn ang="0">
                          <a:pos x="98" y="2"/>
                        </a:cxn>
                      </a:cxnLst>
                      <a:rect l="0" t="0" r="r" b="b"/>
                      <a:pathLst>
                        <a:path w="170" h="410">
                          <a:moveTo>
                            <a:pt x="98" y="2"/>
                          </a:moveTo>
                          <a:lnTo>
                            <a:pt x="98" y="2"/>
                          </a:lnTo>
                          <a:lnTo>
                            <a:pt x="84" y="4"/>
                          </a:lnTo>
                          <a:lnTo>
                            <a:pt x="84" y="4"/>
                          </a:lnTo>
                          <a:lnTo>
                            <a:pt x="70" y="2"/>
                          </a:lnTo>
                          <a:lnTo>
                            <a:pt x="70" y="2"/>
                          </a:lnTo>
                          <a:lnTo>
                            <a:pt x="64" y="0"/>
                          </a:lnTo>
                          <a:lnTo>
                            <a:pt x="56" y="0"/>
                          </a:lnTo>
                          <a:lnTo>
                            <a:pt x="48" y="2"/>
                          </a:lnTo>
                          <a:lnTo>
                            <a:pt x="40" y="4"/>
                          </a:lnTo>
                          <a:lnTo>
                            <a:pt x="40" y="4"/>
                          </a:lnTo>
                          <a:lnTo>
                            <a:pt x="32" y="10"/>
                          </a:lnTo>
                          <a:lnTo>
                            <a:pt x="24" y="18"/>
                          </a:lnTo>
                          <a:lnTo>
                            <a:pt x="16" y="26"/>
                          </a:lnTo>
                          <a:lnTo>
                            <a:pt x="10" y="34"/>
                          </a:lnTo>
                          <a:lnTo>
                            <a:pt x="6" y="44"/>
                          </a:lnTo>
                          <a:lnTo>
                            <a:pt x="2" y="54"/>
                          </a:lnTo>
                          <a:lnTo>
                            <a:pt x="0" y="66"/>
                          </a:lnTo>
                          <a:lnTo>
                            <a:pt x="0" y="76"/>
                          </a:lnTo>
                          <a:lnTo>
                            <a:pt x="0" y="188"/>
                          </a:lnTo>
                          <a:lnTo>
                            <a:pt x="0" y="188"/>
                          </a:lnTo>
                          <a:lnTo>
                            <a:pt x="2" y="196"/>
                          </a:lnTo>
                          <a:lnTo>
                            <a:pt x="4" y="202"/>
                          </a:lnTo>
                          <a:lnTo>
                            <a:pt x="10" y="208"/>
                          </a:lnTo>
                          <a:lnTo>
                            <a:pt x="16" y="208"/>
                          </a:lnTo>
                          <a:lnTo>
                            <a:pt x="16" y="208"/>
                          </a:lnTo>
                          <a:lnTo>
                            <a:pt x="22" y="208"/>
                          </a:lnTo>
                          <a:lnTo>
                            <a:pt x="28" y="202"/>
                          </a:lnTo>
                          <a:lnTo>
                            <a:pt x="32" y="196"/>
                          </a:lnTo>
                          <a:lnTo>
                            <a:pt x="34" y="188"/>
                          </a:lnTo>
                          <a:lnTo>
                            <a:pt x="34" y="88"/>
                          </a:lnTo>
                          <a:lnTo>
                            <a:pt x="34" y="88"/>
                          </a:lnTo>
                          <a:lnTo>
                            <a:pt x="34" y="74"/>
                          </a:lnTo>
                          <a:lnTo>
                            <a:pt x="36" y="68"/>
                          </a:lnTo>
                          <a:lnTo>
                            <a:pt x="36" y="68"/>
                          </a:lnTo>
                          <a:lnTo>
                            <a:pt x="38" y="74"/>
                          </a:lnTo>
                          <a:lnTo>
                            <a:pt x="40" y="88"/>
                          </a:lnTo>
                          <a:lnTo>
                            <a:pt x="40" y="208"/>
                          </a:lnTo>
                          <a:lnTo>
                            <a:pt x="40" y="390"/>
                          </a:lnTo>
                          <a:lnTo>
                            <a:pt x="40" y="390"/>
                          </a:lnTo>
                          <a:lnTo>
                            <a:pt x="40" y="396"/>
                          </a:lnTo>
                          <a:lnTo>
                            <a:pt x="44" y="404"/>
                          </a:lnTo>
                          <a:lnTo>
                            <a:pt x="52" y="408"/>
                          </a:lnTo>
                          <a:lnTo>
                            <a:pt x="60" y="410"/>
                          </a:lnTo>
                          <a:lnTo>
                            <a:pt x="62" y="410"/>
                          </a:lnTo>
                          <a:lnTo>
                            <a:pt x="62" y="410"/>
                          </a:lnTo>
                          <a:lnTo>
                            <a:pt x="70" y="408"/>
                          </a:lnTo>
                          <a:lnTo>
                            <a:pt x="76" y="404"/>
                          </a:lnTo>
                          <a:lnTo>
                            <a:pt x="80" y="396"/>
                          </a:lnTo>
                          <a:lnTo>
                            <a:pt x="82" y="390"/>
                          </a:lnTo>
                          <a:lnTo>
                            <a:pt x="82" y="232"/>
                          </a:lnTo>
                          <a:lnTo>
                            <a:pt x="82" y="232"/>
                          </a:lnTo>
                          <a:lnTo>
                            <a:pt x="82" y="218"/>
                          </a:lnTo>
                          <a:lnTo>
                            <a:pt x="84" y="212"/>
                          </a:lnTo>
                          <a:lnTo>
                            <a:pt x="84" y="212"/>
                          </a:lnTo>
                          <a:lnTo>
                            <a:pt x="86" y="218"/>
                          </a:lnTo>
                          <a:lnTo>
                            <a:pt x="88" y="232"/>
                          </a:lnTo>
                          <a:lnTo>
                            <a:pt x="88" y="390"/>
                          </a:lnTo>
                          <a:lnTo>
                            <a:pt x="88" y="390"/>
                          </a:lnTo>
                          <a:lnTo>
                            <a:pt x="90" y="396"/>
                          </a:lnTo>
                          <a:lnTo>
                            <a:pt x="94" y="404"/>
                          </a:lnTo>
                          <a:lnTo>
                            <a:pt x="100" y="408"/>
                          </a:lnTo>
                          <a:lnTo>
                            <a:pt x="108" y="410"/>
                          </a:lnTo>
                          <a:lnTo>
                            <a:pt x="110" y="410"/>
                          </a:lnTo>
                          <a:lnTo>
                            <a:pt x="110" y="410"/>
                          </a:lnTo>
                          <a:lnTo>
                            <a:pt x="118" y="408"/>
                          </a:lnTo>
                          <a:lnTo>
                            <a:pt x="124" y="404"/>
                          </a:lnTo>
                          <a:lnTo>
                            <a:pt x="128" y="396"/>
                          </a:lnTo>
                          <a:lnTo>
                            <a:pt x="130" y="390"/>
                          </a:lnTo>
                          <a:lnTo>
                            <a:pt x="130" y="208"/>
                          </a:lnTo>
                          <a:lnTo>
                            <a:pt x="130" y="88"/>
                          </a:lnTo>
                          <a:lnTo>
                            <a:pt x="130" y="88"/>
                          </a:lnTo>
                          <a:lnTo>
                            <a:pt x="132" y="74"/>
                          </a:lnTo>
                          <a:lnTo>
                            <a:pt x="134" y="68"/>
                          </a:lnTo>
                          <a:lnTo>
                            <a:pt x="134" y="68"/>
                          </a:lnTo>
                          <a:lnTo>
                            <a:pt x="136" y="74"/>
                          </a:lnTo>
                          <a:lnTo>
                            <a:pt x="136" y="88"/>
                          </a:lnTo>
                          <a:lnTo>
                            <a:pt x="136" y="188"/>
                          </a:lnTo>
                          <a:lnTo>
                            <a:pt x="136" y="188"/>
                          </a:lnTo>
                          <a:lnTo>
                            <a:pt x="138" y="196"/>
                          </a:lnTo>
                          <a:lnTo>
                            <a:pt x="142" y="202"/>
                          </a:lnTo>
                          <a:lnTo>
                            <a:pt x="146" y="208"/>
                          </a:lnTo>
                          <a:lnTo>
                            <a:pt x="152" y="208"/>
                          </a:lnTo>
                          <a:lnTo>
                            <a:pt x="152" y="208"/>
                          </a:lnTo>
                          <a:lnTo>
                            <a:pt x="160" y="208"/>
                          </a:lnTo>
                          <a:lnTo>
                            <a:pt x="164" y="202"/>
                          </a:lnTo>
                          <a:lnTo>
                            <a:pt x="168" y="196"/>
                          </a:lnTo>
                          <a:lnTo>
                            <a:pt x="170" y="188"/>
                          </a:lnTo>
                          <a:lnTo>
                            <a:pt x="170" y="76"/>
                          </a:lnTo>
                          <a:lnTo>
                            <a:pt x="170" y="76"/>
                          </a:lnTo>
                          <a:lnTo>
                            <a:pt x="168" y="66"/>
                          </a:lnTo>
                          <a:lnTo>
                            <a:pt x="166" y="54"/>
                          </a:lnTo>
                          <a:lnTo>
                            <a:pt x="164" y="44"/>
                          </a:lnTo>
                          <a:lnTo>
                            <a:pt x="158" y="34"/>
                          </a:lnTo>
                          <a:lnTo>
                            <a:pt x="152" y="26"/>
                          </a:lnTo>
                          <a:lnTo>
                            <a:pt x="146" y="18"/>
                          </a:lnTo>
                          <a:lnTo>
                            <a:pt x="138" y="10"/>
                          </a:lnTo>
                          <a:lnTo>
                            <a:pt x="130" y="4"/>
                          </a:lnTo>
                          <a:lnTo>
                            <a:pt x="130" y="4"/>
                          </a:lnTo>
                          <a:lnTo>
                            <a:pt x="122" y="2"/>
                          </a:lnTo>
                          <a:lnTo>
                            <a:pt x="112" y="0"/>
                          </a:lnTo>
                          <a:lnTo>
                            <a:pt x="104" y="0"/>
                          </a:lnTo>
                          <a:lnTo>
                            <a:pt x="98" y="2"/>
                          </a:lnTo>
                          <a:lnTo>
                            <a:pt x="98" y="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dirty="0"/>
                    </a:p>
                  </p:txBody>
                </p:sp>
              </p:grpSp>
              <p:grpSp>
                <p:nvGrpSpPr>
                  <p:cNvPr id="418" name="Группа 417"/>
                  <p:cNvGrpSpPr/>
                  <p:nvPr/>
                </p:nvGrpSpPr>
                <p:grpSpPr>
                  <a:xfrm>
                    <a:off x="-1459680" y="4913905"/>
                    <a:ext cx="196464" cy="573209"/>
                    <a:chOff x="-430118" y="4632625"/>
                    <a:chExt cx="123388" cy="360000"/>
                  </a:xfrm>
                </p:grpSpPr>
                <p:sp>
                  <p:nvSpPr>
                    <p:cNvPr id="425" name="Freeform 81"/>
                    <p:cNvSpPr>
                      <a:spLocks/>
                    </p:cNvSpPr>
                    <p:nvPr/>
                  </p:nvSpPr>
                  <p:spPr bwMode="auto">
                    <a:xfrm>
                      <a:off x="-399633" y="4632625"/>
                      <a:ext cx="60968" cy="60968"/>
                    </a:xfrm>
                    <a:custGeom>
                      <a:avLst/>
                      <a:gdLst/>
                      <a:ahLst/>
                      <a:cxnLst>
                        <a:cxn ang="0">
                          <a:pos x="42" y="0"/>
                        </a:cxn>
                        <a:cxn ang="0">
                          <a:pos x="42" y="0"/>
                        </a:cxn>
                        <a:cxn ang="0">
                          <a:pos x="34" y="0"/>
                        </a:cxn>
                        <a:cxn ang="0">
                          <a:pos x="26" y="4"/>
                        </a:cxn>
                        <a:cxn ang="0">
                          <a:pos x="18" y="8"/>
                        </a:cxn>
                        <a:cxn ang="0">
                          <a:pos x="12" y="12"/>
                        </a:cxn>
                        <a:cxn ang="0">
                          <a:pos x="8" y="18"/>
                        </a:cxn>
                        <a:cxn ang="0">
                          <a:pos x="4" y="26"/>
                        </a:cxn>
                        <a:cxn ang="0">
                          <a:pos x="0" y="34"/>
                        </a:cxn>
                        <a:cxn ang="0">
                          <a:pos x="0" y="42"/>
                        </a:cxn>
                        <a:cxn ang="0">
                          <a:pos x="0" y="42"/>
                        </a:cxn>
                        <a:cxn ang="0">
                          <a:pos x="0" y="50"/>
                        </a:cxn>
                        <a:cxn ang="0">
                          <a:pos x="4" y="58"/>
                        </a:cxn>
                        <a:cxn ang="0">
                          <a:pos x="8" y="66"/>
                        </a:cxn>
                        <a:cxn ang="0">
                          <a:pos x="12" y="72"/>
                        </a:cxn>
                        <a:cxn ang="0">
                          <a:pos x="18" y="76"/>
                        </a:cxn>
                        <a:cxn ang="0">
                          <a:pos x="26" y="80"/>
                        </a:cxn>
                        <a:cxn ang="0">
                          <a:pos x="34" y="84"/>
                        </a:cxn>
                        <a:cxn ang="0">
                          <a:pos x="42" y="84"/>
                        </a:cxn>
                        <a:cxn ang="0">
                          <a:pos x="42" y="84"/>
                        </a:cxn>
                        <a:cxn ang="0">
                          <a:pos x="50" y="84"/>
                        </a:cxn>
                        <a:cxn ang="0">
                          <a:pos x="58" y="80"/>
                        </a:cxn>
                        <a:cxn ang="0">
                          <a:pos x="66" y="76"/>
                        </a:cxn>
                        <a:cxn ang="0">
                          <a:pos x="72" y="72"/>
                        </a:cxn>
                        <a:cxn ang="0">
                          <a:pos x="78" y="66"/>
                        </a:cxn>
                        <a:cxn ang="0">
                          <a:pos x="80" y="58"/>
                        </a:cxn>
                        <a:cxn ang="0">
                          <a:pos x="84" y="50"/>
                        </a:cxn>
                        <a:cxn ang="0">
                          <a:pos x="84" y="42"/>
                        </a:cxn>
                        <a:cxn ang="0">
                          <a:pos x="84" y="42"/>
                        </a:cxn>
                        <a:cxn ang="0">
                          <a:pos x="84" y="34"/>
                        </a:cxn>
                        <a:cxn ang="0">
                          <a:pos x="80" y="26"/>
                        </a:cxn>
                        <a:cxn ang="0">
                          <a:pos x="78" y="18"/>
                        </a:cxn>
                        <a:cxn ang="0">
                          <a:pos x="72" y="12"/>
                        </a:cxn>
                        <a:cxn ang="0">
                          <a:pos x="66" y="8"/>
                        </a:cxn>
                        <a:cxn ang="0">
                          <a:pos x="58" y="4"/>
                        </a:cxn>
                        <a:cxn ang="0">
                          <a:pos x="50" y="0"/>
                        </a:cxn>
                        <a:cxn ang="0">
                          <a:pos x="42" y="0"/>
                        </a:cxn>
                        <a:cxn ang="0">
                          <a:pos x="42" y="0"/>
                        </a:cxn>
                      </a:cxnLst>
                      <a:rect l="0" t="0" r="r" b="b"/>
                      <a:pathLst>
                        <a:path w="84" h="84">
                          <a:moveTo>
                            <a:pt x="42" y="0"/>
                          </a:moveTo>
                          <a:lnTo>
                            <a:pt x="42" y="0"/>
                          </a:lnTo>
                          <a:lnTo>
                            <a:pt x="34" y="0"/>
                          </a:lnTo>
                          <a:lnTo>
                            <a:pt x="26" y="4"/>
                          </a:lnTo>
                          <a:lnTo>
                            <a:pt x="18" y="8"/>
                          </a:lnTo>
                          <a:lnTo>
                            <a:pt x="12" y="12"/>
                          </a:lnTo>
                          <a:lnTo>
                            <a:pt x="8" y="18"/>
                          </a:lnTo>
                          <a:lnTo>
                            <a:pt x="4" y="26"/>
                          </a:lnTo>
                          <a:lnTo>
                            <a:pt x="0" y="34"/>
                          </a:lnTo>
                          <a:lnTo>
                            <a:pt x="0" y="42"/>
                          </a:lnTo>
                          <a:lnTo>
                            <a:pt x="0" y="42"/>
                          </a:lnTo>
                          <a:lnTo>
                            <a:pt x="0" y="50"/>
                          </a:lnTo>
                          <a:lnTo>
                            <a:pt x="4" y="58"/>
                          </a:lnTo>
                          <a:lnTo>
                            <a:pt x="8" y="66"/>
                          </a:lnTo>
                          <a:lnTo>
                            <a:pt x="12" y="72"/>
                          </a:lnTo>
                          <a:lnTo>
                            <a:pt x="18" y="76"/>
                          </a:lnTo>
                          <a:lnTo>
                            <a:pt x="26" y="80"/>
                          </a:lnTo>
                          <a:lnTo>
                            <a:pt x="34" y="84"/>
                          </a:lnTo>
                          <a:lnTo>
                            <a:pt x="42" y="84"/>
                          </a:lnTo>
                          <a:lnTo>
                            <a:pt x="42" y="84"/>
                          </a:lnTo>
                          <a:lnTo>
                            <a:pt x="50" y="84"/>
                          </a:lnTo>
                          <a:lnTo>
                            <a:pt x="58" y="80"/>
                          </a:lnTo>
                          <a:lnTo>
                            <a:pt x="66" y="76"/>
                          </a:lnTo>
                          <a:lnTo>
                            <a:pt x="72" y="72"/>
                          </a:lnTo>
                          <a:lnTo>
                            <a:pt x="78" y="66"/>
                          </a:lnTo>
                          <a:lnTo>
                            <a:pt x="80" y="58"/>
                          </a:lnTo>
                          <a:lnTo>
                            <a:pt x="84" y="50"/>
                          </a:lnTo>
                          <a:lnTo>
                            <a:pt x="84" y="42"/>
                          </a:lnTo>
                          <a:lnTo>
                            <a:pt x="84" y="42"/>
                          </a:lnTo>
                          <a:lnTo>
                            <a:pt x="84" y="34"/>
                          </a:lnTo>
                          <a:lnTo>
                            <a:pt x="80" y="26"/>
                          </a:lnTo>
                          <a:lnTo>
                            <a:pt x="78" y="18"/>
                          </a:lnTo>
                          <a:lnTo>
                            <a:pt x="72" y="12"/>
                          </a:lnTo>
                          <a:lnTo>
                            <a:pt x="66" y="8"/>
                          </a:lnTo>
                          <a:lnTo>
                            <a:pt x="58" y="4"/>
                          </a:lnTo>
                          <a:lnTo>
                            <a:pt x="50" y="0"/>
                          </a:lnTo>
                          <a:lnTo>
                            <a:pt x="42" y="0"/>
                          </a:lnTo>
                          <a:lnTo>
                            <a:pt x="42" y="0"/>
                          </a:lnTo>
                          <a:close/>
                        </a:path>
                      </a:pathLst>
                    </a:custGeom>
                    <a:solidFill>
                      <a:srgbClr val="00854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426" name="Freeform 82"/>
                    <p:cNvSpPr>
                      <a:spLocks/>
                    </p:cNvSpPr>
                    <p:nvPr/>
                  </p:nvSpPr>
                  <p:spPr bwMode="auto">
                    <a:xfrm>
                      <a:off x="-430118" y="4695044"/>
                      <a:ext cx="123388" cy="297581"/>
                    </a:xfrm>
                    <a:custGeom>
                      <a:avLst/>
                      <a:gdLst/>
                      <a:ahLst/>
                      <a:cxnLst>
                        <a:cxn ang="0">
                          <a:pos x="98" y="2"/>
                        </a:cxn>
                        <a:cxn ang="0">
                          <a:pos x="84" y="4"/>
                        </a:cxn>
                        <a:cxn ang="0">
                          <a:pos x="70" y="2"/>
                        </a:cxn>
                        <a:cxn ang="0">
                          <a:pos x="56" y="0"/>
                        </a:cxn>
                        <a:cxn ang="0">
                          <a:pos x="40" y="4"/>
                        </a:cxn>
                        <a:cxn ang="0">
                          <a:pos x="32" y="10"/>
                        </a:cxn>
                        <a:cxn ang="0">
                          <a:pos x="16" y="26"/>
                        </a:cxn>
                        <a:cxn ang="0">
                          <a:pos x="6" y="44"/>
                        </a:cxn>
                        <a:cxn ang="0">
                          <a:pos x="0" y="66"/>
                        </a:cxn>
                        <a:cxn ang="0">
                          <a:pos x="0" y="188"/>
                        </a:cxn>
                        <a:cxn ang="0">
                          <a:pos x="0" y="196"/>
                        </a:cxn>
                        <a:cxn ang="0">
                          <a:pos x="10" y="208"/>
                        </a:cxn>
                        <a:cxn ang="0">
                          <a:pos x="16" y="208"/>
                        </a:cxn>
                        <a:cxn ang="0">
                          <a:pos x="28" y="202"/>
                        </a:cxn>
                        <a:cxn ang="0">
                          <a:pos x="32" y="188"/>
                        </a:cxn>
                        <a:cxn ang="0">
                          <a:pos x="32" y="88"/>
                        </a:cxn>
                        <a:cxn ang="0">
                          <a:pos x="36" y="68"/>
                        </a:cxn>
                        <a:cxn ang="0">
                          <a:pos x="38" y="74"/>
                        </a:cxn>
                        <a:cxn ang="0">
                          <a:pos x="38" y="208"/>
                        </a:cxn>
                        <a:cxn ang="0">
                          <a:pos x="38" y="390"/>
                        </a:cxn>
                        <a:cxn ang="0">
                          <a:pos x="44" y="404"/>
                        </a:cxn>
                        <a:cxn ang="0">
                          <a:pos x="58" y="410"/>
                        </a:cxn>
                        <a:cxn ang="0">
                          <a:pos x="62" y="410"/>
                        </a:cxn>
                        <a:cxn ang="0">
                          <a:pos x="76" y="404"/>
                        </a:cxn>
                        <a:cxn ang="0">
                          <a:pos x="82" y="390"/>
                        </a:cxn>
                        <a:cxn ang="0">
                          <a:pos x="82" y="232"/>
                        </a:cxn>
                        <a:cxn ang="0">
                          <a:pos x="84" y="212"/>
                        </a:cxn>
                        <a:cxn ang="0">
                          <a:pos x="86" y="218"/>
                        </a:cxn>
                        <a:cxn ang="0">
                          <a:pos x="88" y="390"/>
                        </a:cxn>
                        <a:cxn ang="0">
                          <a:pos x="88" y="396"/>
                        </a:cxn>
                        <a:cxn ang="0">
                          <a:pos x="100" y="408"/>
                        </a:cxn>
                        <a:cxn ang="0">
                          <a:pos x="110" y="410"/>
                        </a:cxn>
                        <a:cxn ang="0">
                          <a:pos x="118" y="408"/>
                        </a:cxn>
                        <a:cxn ang="0">
                          <a:pos x="128" y="396"/>
                        </a:cxn>
                        <a:cxn ang="0">
                          <a:pos x="130" y="208"/>
                        </a:cxn>
                        <a:cxn ang="0">
                          <a:pos x="130" y="88"/>
                        </a:cxn>
                        <a:cxn ang="0">
                          <a:pos x="132" y="68"/>
                        </a:cxn>
                        <a:cxn ang="0">
                          <a:pos x="134" y="74"/>
                        </a:cxn>
                        <a:cxn ang="0">
                          <a:pos x="136" y="188"/>
                        </a:cxn>
                        <a:cxn ang="0">
                          <a:pos x="138" y="196"/>
                        </a:cxn>
                        <a:cxn ang="0">
                          <a:pos x="146" y="208"/>
                        </a:cxn>
                        <a:cxn ang="0">
                          <a:pos x="152" y="208"/>
                        </a:cxn>
                        <a:cxn ang="0">
                          <a:pos x="164" y="202"/>
                        </a:cxn>
                        <a:cxn ang="0">
                          <a:pos x="170" y="188"/>
                        </a:cxn>
                        <a:cxn ang="0">
                          <a:pos x="170" y="76"/>
                        </a:cxn>
                        <a:cxn ang="0">
                          <a:pos x="166" y="54"/>
                        </a:cxn>
                        <a:cxn ang="0">
                          <a:pos x="158" y="34"/>
                        </a:cxn>
                        <a:cxn ang="0">
                          <a:pos x="146" y="18"/>
                        </a:cxn>
                        <a:cxn ang="0">
                          <a:pos x="128" y="4"/>
                        </a:cxn>
                        <a:cxn ang="0">
                          <a:pos x="120" y="2"/>
                        </a:cxn>
                        <a:cxn ang="0">
                          <a:pos x="104" y="0"/>
                        </a:cxn>
                        <a:cxn ang="0">
                          <a:pos x="98" y="2"/>
                        </a:cxn>
                      </a:cxnLst>
                      <a:rect l="0" t="0" r="r" b="b"/>
                      <a:pathLst>
                        <a:path w="170" h="410">
                          <a:moveTo>
                            <a:pt x="98" y="2"/>
                          </a:moveTo>
                          <a:lnTo>
                            <a:pt x="98" y="2"/>
                          </a:lnTo>
                          <a:lnTo>
                            <a:pt x="84" y="4"/>
                          </a:lnTo>
                          <a:lnTo>
                            <a:pt x="84" y="4"/>
                          </a:lnTo>
                          <a:lnTo>
                            <a:pt x="70" y="2"/>
                          </a:lnTo>
                          <a:lnTo>
                            <a:pt x="70" y="2"/>
                          </a:lnTo>
                          <a:lnTo>
                            <a:pt x="64" y="0"/>
                          </a:lnTo>
                          <a:lnTo>
                            <a:pt x="56" y="0"/>
                          </a:lnTo>
                          <a:lnTo>
                            <a:pt x="48" y="2"/>
                          </a:lnTo>
                          <a:lnTo>
                            <a:pt x="40" y="4"/>
                          </a:lnTo>
                          <a:lnTo>
                            <a:pt x="40" y="4"/>
                          </a:lnTo>
                          <a:lnTo>
                            <a:pt x="32" y="10"/>
                          </a:lnTo>
                          <a:lnTo>
                            <a:pt x="24" y="18"/>
                          </a:lnTo>
                          <a:lnTo>
                            <a:pt x="16" y="26"/>
                          </a:lnTo>
                          <a:lnTo>
                            <a:pt x="10" y="34"/>
                          </a:lnTo>
                          <a:lnTo>
                            <a:pt x="6" y="44"/>
                          </a:lnTo>
                          <a:lnTo>
                            <a:pt x="2" y="54"/>
                          </a:lnTo>
                          <a:lnTo>
                            <a:pt x="0" y="66"/>
                          </a:lnTo>
                          <a:lnTo>
                            <a:pt x="0" y="76"/>
                          </a:lnTo>
                          <a:lnTo>
                            <a:pt x="0" y="188"/>
                          </a:lnTo>
                          <a:lnTo>
                            <a:pt x="0" y="188"/>
                          </a:lnTo>
                          <a:lnTo>
                            <a:pt x="0" y="196"/>
                          </a:lnTo>
                          <a:lnTo>
                            <a:pt x="4" y="202"/>
                          </a:lnTo>
                          <a:lnTo>
                            <a:pt x="10" y="208"/>
                          </a:lnTo>
                          <a:lnTo>
                            <a:pt x="16" y="208"/>
                          </a:lnTo>
                          <a:lnTo>
                            <a:pt x="16" y="208"/>
                          </a:lnTo>
                          <a:lnTo>
                            <a:pt x="22" y="208"/>
                          </a:lnTo>
                          <a:lnTo>
                            <a:pt x="28" y="202"/>
                          </a:lnTo>
                          <a:lnTo>
                            <a:pt x="32" y="196"/>
                          </a:lnTo>
                          <a:lnTo>
                            <a:pt x="32" y="188"/>
                          </a:lnTo>
                          <a:lnTo>
                            <a:pt x="32" y="88"/>
                          </a:lnTo>
                          <a:lnTo>
                            <a:pt x="32" y="88"/>
                          </a:lnTo>
                          <a:lnTo>
                            <a:pt x="34" y="74"/>
                          </a:lnTo>
                          <a:lnTo>
                            <a:pt x="36" y="68"/>
                          </a:lnTo>
                          <a:lnTo>
                            <a:pt x="36" y="68"/>
                          </a:lnTo>
                          <a:lnTo>
                            <a:pt x="38" y="74"/>
                          </a:lnTo>
                          <a:lnTo>
                            <a:pt x="38" y="88"/>
                          </a:lnTo>
                          <a:lnTo>
                            <a:pt x="38" y="208"/>
                          </a:lnTo>
                          <a:lnTo>
                            <a:pt x="38" y="390"/>
                          </a:lnTo>
                          <a:lnTo>
                            <a:pt x="38" y="390"/>
                          </a:lnTo>
                          <a:lnTo>
                            <a:pt x="40" y="396"/>
                          </a:lnTo>
                          <a:lnTo>
                            <a:pt x="44" y="404"/>
                          </a:lnTo>
                          <a:lnTo>
                            <a:pt x="50" y="408"/>
                          </a:lnTo>
                          <a:lnTo>
                            <a:pt x="58" y="410"/>
                          </a:lnTo>
                          <a:lnTo>
                            <a:pt x="62" y="410"/>
                          </a:lnTo>
                          <a:lnTo>
                            <a:pt x="62" y="410"/>
                          </a:lnTo>
                          <a:lnTo>
                            <a:pt x="68" y="408"/>
                          </a:lnTo>
                          <a:lnTo>
                            <a:pt x="76" y="404"/>
                          </a:lnTo>
                          <a:lnTo>
                            <a:pt x="80" y="396"/>
                          </a:lnTo>
                          <a:lnTo>
                            <a:pt x="82" y="390"/>
                          </a:lnTo>
                          <a:lnTo>
                            <a:pt x="82" y="232"/>
                          </a:lnTo>
                          <a:lnTo>
                            <a:pt x="82" y="232"/>
                          </a:lnTo>
                          <a:lnTo>
                            <a:pt x="82" y="218"/>
                          </a:lnTo>
                          <a:lnTo>
                            <a:pt x="84" y="212"/>
                          </a:lnTo>
                          <a:lnTo>
                            <a:pt x="84" y="212"/>
                          </a:lnTo>
                          <a:lnTo>
                            <a:pt x="86" y="218"/>
                          </a:lnTo>
                          <a:lnTo>
                            <a:pt x="88" y="232"/>
                          </a:lnTo>
                          <a:lnTo>
                            <a:pt x="88" y="390"/>
                          </a:lnTo>
                          <a:lnTo>
                            <a:pt x="88" y="390"/>
                          </a:lnTo>
                          <a:lnTo>
                            <a:pt x="88" y="396"/>
                          </a:lnTo>
                          <a:lnTo>
                            <a:pt x="94" y="404"/>
                          </a:lnTo>
                          <a:lnTo>
                            <a:pt x="100" y="408"/>
                          </a:lnTo>
                          <a:lnTo>
                            <a:pt x="108" y="410"/>
                          </a:lnTo>
                          <a:lnTo>
                            <a:pt x="110" y="410"/>
                          </a:lnTo>
                          <a:lnTo>
                            <a:pt x="110" y="410"/>
                          </a:lnTo>
                          <a:lnTo>
                            <a:pt x="118" y="408"/>
                          </a:lnTo>
                          <a:lnTo>
                            <a:pt x="124" y="404"/>
                          </a:lnTo>
                          <a:lnTo>
                            <a:pt x="128" y="396"/>
                          </a:lnTo>
                          <a:lnTo>
                            <a:pt x="130" y="390"/>
                          </a:lnTo>
                          <a:lnTo>
                            <a:pt x="130" y="208"/>
                          </a:lnTo>
                          <a:lnTo>
                            <a:pt x="130" y="88"/>
                          </a:lnTo>
                          <a:lnTo>
                            <a:pt x="130" y="88"/>
                          </a:lnTo>
                          <a:lnTo>
                            <a:pt x="130" y="74"/>
                          </a:lnTo>
                          <a:lnTo>
                            <a:pt x="132" y="68"/>
                          </a:lnTo>
                          <a:lnTo>
                            <a:pt x="132" y="68"/>
                          </a:lnTo>
                          <a:lnTo>
                            <a:pt x="134" y="74"/>
                          </a:lnTo>
                          <a:lnTo>
                            <a:pt x="136" y="88"/>
                          </a:lnTo>
                          <a:lnTo>
                            <a:pt x="136" y="188"/>
                          </a:lnTo>
                          <a:lnTo>
                            <a:pt x="136" y="188"/>
                          </a:lnTo>
                          <a:lnTo>
                            <a:pt x="138" y="196"/>
                          </a:lnTo>
                          <a:lnTo>
                            <a:pt x="140" y="202"/>
                          </a:lnTo>
                          <a:lnTo>
                            <a:pt x="146" y="208"/>
                          </a:lnTo>
                          <a:lnTo>
                            <a:pt x="152" y="208"/>
                          </a:lnTo>
                          <a:lnTo>
                            <a:pt x="152" y="208"/>
                          </a:lnTo>
                          <a:lnTo>
                            <a:pt x="158" y="208"/>
                          </a:lnTo>
                          <a:lnTo>
                            <a:pt x="164" y="202"/>
                          </a:lnTo>
                          <a:lnTo>
                            <a:pt x="168" y="196"/>
                          </a:lnTo>
                          <a:lnTo>
                            <a:pt x="170" y="188"/>
                          </a:lnTo>
                          <a:lnTo>
                            <a:pt x="170" y="76"/>
                          </a:lnTo>
                          <a:lnTo>
                            <a:pt x="170" y="76"/>
                          </a:lnTo>
                          <a:lnTo>
                            <a:pt x="168" y="66"/>
                          </a:lnTo>
                          <a:lnTo>
                            <a:pt x="166" y="54"/>
                          </a:lnTo>
                          <a:lnTo>
                            <a:pt x="162" y="44"/>
                          </a:lnTo>
                          <a:lnTo>
                            <a:pt x="158" y="34"/>
                          </a:lnTo>
                          <a:lnTo>
                            <a:pt x="152" y="26"/>
                          </a:lnTo>
                          <a:lnTo>
                            <a:pt x="146" y="18"/>
                          </a:lnTo>
                          <a:lnTo>
                            <a:pt x="138" y="10"/>
                          </a:lnTo>
                          <a:lnTo>
                            <a:pt x="128" y="4"/>
                          </a:lnTo>
                          <a:lnTo>
                            <a:pt x="128" y="4"/>
                          </a:lnTo>
                          <a:lnTo>
                            <a:pt x="120" y="2"/>
                          </a:lnTo>
                          <a:lnTo>
                            <a:pt x="112" y="0"/>
                          </a:lnTo>
                          <a:lnTo>
                            <a:pt x="104" y="0"/>
                          </a:lnTo>
                          <a:lnTo>
                            <a:pt x="98" y="2"/>
                          </a:lnTo>
                          <a:lnTo>
                            <a:pt x="98" y="2"/>
                          </a:lnTo>
                          <a:close/>
                        </a:path>
                      </a:pathLst>
                    </a:custGeom>
                    <a:solidFill>
                      <a:srgbClr val="00854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dirty="0"/>
                    </a:p>
                  </p:txBody>
                </p:sp>
              </p:grpSp>
              <p:grpSp>
                <p:nvGrpSpPr>
                  <p:cNvPr id="419" name="Группа 418"/>
                  <p:cNvGrpSpPr/>
                  <p:nvPr/>
                </p:nvGrpSpPr>
                <p:grpSpPr>
                  <a:xfrm>
                    <a:off x="-1222902" y="4916283"/>
                    <a:ext cx="196464" cy="573209"/>
                    <a:chOff x="-835118" y="4632625"/>
                    <a:chExt cx="123388" cy="360000"/>
                  </a:xfrm>
                  <a:solidFill>
                    <a:srgbClr val="00854F"/>
                  </a:solidFill>
                </p:grpSpPr>
                <p:sp>
                  <p:nvSpPr>
                    <p:cNvPr id="423" name="Freeform 75"/>
                    <p:cNvSpPr>
                      <a:spLocks/>
                    </p:cNvSpPr>
                    <p:nvPr/>
                  </p:nvSpPr>
                  <p:spPr bwMode="auto">
                    <a:xfrm>
                      <a:off x="-803182" y="4632625"/>
                      <a:ext cx="60968" cy="60968"/>
                    </a:xfrm>
                    <a:custGeom>
                      <a:avLst/>
                      <a:gdLst/>
                      <a:ahLst/>
                      <a:cxnLst>
                        <a:cxn ang="0">
                          <a:pos x="42" y="0"/>
                        </a:cxn>
                        <a:cxn ang="0">
                          <a:pos x="42" y="0"/>
                        </a:cxn>
                        <a:cxn ang="0">
                          <a:pos x="34" y="0"/>
                        </a:cxn>
                        <a:cxn ang="0">
                          <a:pos x="26" y="4"/>
                        </a:cxn>
                        <a:cxn ang="0">
                          <a:pos x="18" y="8"/>
                        </a:cxn>
                        <a:cxn ang="0">
                          <a:pos x="12" y="12"/>
                        </a:cxn>
                        <a:cxn ang="0">
                          <a:pos x="6" y="18"/>
                        </a:cxn>
                        <a:cxn ang="0">
                          <a:pos x="2" y="26"/>
                        </a:cxn>
                        <a:cxn ang="0">
                          <a:pos x="0" y="34"/>
                        </a:cxn>
                        <a:cxn ang="0">
                          <a:pos x="0" y="42"/>
                        </a:cxn>
                        <a:cxn ang="0">
                          <a:pos x="0" y="42"/>
                        </a:cxn>
                        <a:cxn ang="0">
                          <a:pos x="0" y="50"/>
                        </a:cxn>
                        <a:cxn ang="0">
                          <a:pos x="2" y="58"/>
                        </a:cxn>
                        <a:cxn ang="0">
                          <a:pos x="6" y="66"/>
                        </a:cxn>
                        <a:cxn ang="0">
                          <a:pos x="12" y="72"/>
                        </a:cxn>
                        <a:cxn ang="0">
                          <a:pos x="18" y="76"/>
                        </a:cxn>
                        <a:cxn ang="0">
                          <a:pos x="26" y="80"/>
                        </a:cxn>
                        <a:cxn ang="0">
                          <a:pos x="34" y="84"/>
                        </a:cxn>
                        <a:cxn ang="0">
                          <a:pos x="42" y="84"/>
                        </a:cxn>
                        <a:cxn ang="0">
                          <a:pos x="42" y="84"/>
                        </a:cxn>
                        <a:cxn ang="0">
                          <a:pos x="50" y="84"/>
                        </a:cxn>
                        <a:cxn ang="0">
                          <a:pos x="58" y="80"/>
                        </a:cxn>
                        <a:cxn ang="0">
                          <a:pos x="66" y="76"/>
                        </a:cxn>
                        <a:cxn ang="0">
                          <a:pos x="72" y="72"/>
                        </a:cxn>
                        <a:cxn ang="0">
                          <a:pos x="76" y="66"/>
                        </a:cxn>
                        <a:cxn ang="0">
                          <a:pos x="80" y="58"/>
                        </a:cxn>
                        <a:cxn ang="0">
                          <a:pos x="82" y="50"/>
                        </a:cxn>
                        <a:cxn ang="0">
                          <a:pos x="84" y="42"/>
                        </a:cxn>
                        <a:cxn ang="0">
                          <a:pos x="84" y="42"/>
                        </a:cxn>
                        <a:cxn ang="0">
                          <a:pos x="82" y="34"/>
                        </a:cxn>
                        <a:cxn ang="0">
                          <a:pos x="80" y="26"/>
                        </a:cxn>
                        <a:cxn ang="0">
                          <a:pos x="76" y="18"/>
                        </a:cxn>
                        <a:cxn ang="0">
                          <a:pos x="72" y="12"/>
                        </a:cxn>
                        <a:cxn ang="0">
                          <a:pos x="66" y="8"/>
                        </a:cxn>
                        <a:cxn ang="0">
                          <a:pos x="58" y="4"/>
                        </a:cxn>
                        <a:cxn ang="0">
                          <a:pos x="50" y="0"/>
                        </a:cxn>
                        <a:cxn ang="0">
                          <a:pos x="42" y="0"/>
                        </a:cxn>
                        <a:cxn ang="0">
                          <a:pos x="42" y="0"/>
                        </a:cxn>
                      </a:cxnLst>
                      <a:rect l="0" t="0" r="r" b="b"/>
                      <a:pathLst>
                        <a:path w="84" h="84">
                          <a:moveTo>
                            <a:pt x="42" y="0"/>
                          </a:moveTo>
                          <a:lnTo>
                            <a:pt x="42" y="0"/>
                          </a:lnTo>
                          <a:lnTo>
                            <a:pt x="34" y="0"/>
                          </a:lnTo>
                          <a:lnTo>
                            <a:pt x="26" y="4"/>
                          </a:lnTo>
                          <a:lnTo>
                            <a:pt x="18" y="8"/>
                          </a:lnTo>
                          <a:lnTo>
                            <a:pt x="12" y="12"/>
                          </a:lnTo>
                          <a:lnTo>
                            <a:pt x="6" y="18"/>
                          </a:lnTo>
                          <a:lnTo>
                            <a:pt x="2" y="26"/>
                          </a:lnTo>
                          <a:lnTo>
                            <a:pt x="0" y="34"/>
                          </a:lnTo>
                          <a:lnTo>
                            <a:pt x="0" y="42"/>
                          </a:lnTo>
                          <a:lnTo>
                            <a:pt x="0" y="42"/>
                          </a:lnTo>
                          <a:lnTo>
                            <a:pt x="0" y="50"/>
                          </a:lnTo>
                          <a:lnTo>
                            <a:pt x="2" y="58"/>
                          </a:lnTo>
                          <a:lnTo>
                            <a:pt x="6" y="66"/>
                          </a:lnTo>
                          <a:lnTo>
                            <a:pt x="12" y="72"/>
                          </a:lnTo>
                          <a:lnTo>
                            <a:pt x="18" y="76"/>
                          </a:lnTo>
                          <a:lnTo>
                            <a:pt x="26" y="80"/>
                          </a:lnTo>
                          <a:lnTo>
                            <a:pt x="34" y="84"/>
                          </a:lnTo>
                          <a:lnTo>
                            <a:pt x="42" y="84"/>
                          </a:lnTo>
                          <a:lnTo>
                            <a:pt x="42" y="84"/>
                          </a:lnTo>
                          <a:lnTo>
                            <a:pt x="50" y="84"/>
                          </a:lnTo>
                          <a:lnTo>
                            <a:pt x="58" y="80"/>
                          </a:lnTo>
                          <a:lnTo>
                            <a:pt x="66" y="76"/>
                          </a:lnTo>
                          <a:lnTo>
                            <a:pt x="72" y="72"/>
                          </a:lnTo>
                          <a:lnTo>
                            <a:pt x="76" y="66"/>
                          </a:lnTo>
                          <a:lnTo>
                            <a:pt x="80" y="58"/>
                          </a:lnTo>
                          <a:lnTo>
                            <a:pt x="82" y="50"/>
                          </a:lnTo>
                          <a:lnTo>
                            <a:pt x="84" y="42"/>
                          </a:lnTo>
                          <a:lnTo>
                            <a:pt x="84" y="42"/>
                          </a:lnTo>
                          <a:lnTo>
                            <a:pt x="82" y="34"/>
                          </a:lnTo>
                          <a:lnTo>
                            <a:pt x="80" y="26"/>
                          </a:lnTo>
                          <a:lnTo>
                            <a:pt x="76" y="18"/>
                          </a:lnTo>
                          <a:lnTo>
                            <a:pt x="72" y="12"/>
                          </a:lnTo>
                          <a:lnTo>
                            <a:pt x="66" y="8"/>
                          </a:lnTo>
                          <a:lnTo>
                            <a:pt x="58" y="4"/>
                          </a:lnTo>
                          <a:lnTo>
                            <a:pt x="50" y="0"/>
                          </a:lnTo>
                          <a:lnTo>
                            <a:pt x="42" y="0"/>
                          </a:lnTo>
                          <a:lnTo>
                            <a:pt x="42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424" name="Freeform 76"/>
                    <p:cNvSpPr>
                      <a:spLocks/>
                    </p:cNvSpPr>
                    <p:nvPr/>
                  </p:nvSpPr>
                  <p:spPr bwMode="auto">
                    <a:xfrm>
                      <a:off x="-835118" y="4695044"/>
                      <a:ext cx="123388" cy="297581"/>
                    </a:xfrm>
                    <a:custGeom>
                      <a:avLst/>
                      <a:gdLst/>
                      <a:ahLst/>
                      <a:cxnLst>
                        <a:cxn ang="0">
                          <a:pos x="100" y="2"/>
                        </a:cxn>
                        <a:cxn ang="0">
                          <a:pos x="86" y="4"/>
                        </a:cxn>
                        <a:cxn ang="0">
                          <a:pos x="72" y="2"/>
                        </a:cxn>
                        <a:cxn ang="0">
                          <a:pos x="58" y="0"/>
                        </a:cxn>
                        <a:cxn ang="0">
                          <a:pos x="42" y="4"/>
                        </a:cxn>
                        <a:cxn ang="0">
                          <a:pos x="32" y="10"/>
                        </a:cxn>
                        <a:cxn ang="0">
                          <a:pos x="18" y="26"/>
                        </a:cxn>
                        <a:cxn ang="0">
                          <a:pos x="8" y="44"/>
                        </a:cxn>
                        <a:cxn ang="0">
                          <a:pos x="2" y="66"/>
                        </a:cxn>
                        <a:cxn ang="0">
                          <a:pos x="0" y="188"/>
                        </a:cxn>
                        <a:cxn ang="0">
                          <a:pos x="2" y="196"/>
                        </a:cxn>
                        <a:cxn ang="0">
                          <a:pos x="10" y="208"/>
                        </a:cxn>
                        <a:cxn ang="0">
                          <a:pos x="18" y="208"/>
                        </a:cxn>
                        <a:cxn ang="0">
                          <a:pos x="30" y="202"/>
                        </a:cxn>
                        <a:cxn ang="0">
                          <a:pos x="34" y="188"/>
                        </a:cxn>
                        <a:cxn ang="0">
                          <a:pos x="34" y="88"/>
                        </a:cxn>
                        <a:cxn ang="0">
                          <a:pos x="38" y="68"/>
                        </a:cxn>
                        <a:cxn ang="0">
                          <a:pos x="40" y="74"/>
                        </a:cxn>
                        <a:cxn ang="0">
                          <a:pos x="40" y="208"/>
                        </a:cxn>
                        <a:cxn ang="0">
                          <a:pos x="40" y="390"/>
                        </a:cxn>
                        <a:cxn ang="0">
                          <a:pos x="46" y="404"/>
                        </a:cxn>
                        <a:cxn ang="0">
                          <a:pos x="60" y="410"/>
                        </a:cxn>
                        <a:cxn ang="0">
                          <a:pos x="62" y="410"/>
                        </a:cxn>
                        <a:cxn ang="0">
                          <a:pos x="76" y="404"/>
                        </a:cxn>
                        <a:cxn ang="0">
                          <a:pos x="82" y="390"/>
                        </a:cxn>
                        <a:cxn ang="0">
                          <a:pos x="82" y="232"/>
                        </a:cxn>
                        <a:cxn ang="0">
                          <a:pos x="86" y="212"/>
                        </a:cxn>
                        <a:cxn ang="0">
                          <a:pos x="88" y="218"/>
                        </a:cxn>
                        <a:cxn ang="0">
                          <a:pos x="88" y="390"/>
                        </a:cxn>
                        <a:cxn ang="0">
                          <a:pos x="90" y="396"/>
                        </a:cxn>
                        <a:cxn ang="0">
                          <a:pos x="100" y="408"/>
                        </a:cxn>
                        <a:cxn ang="0">
                          <a:pos x="112" y="410"/>
                        </a:cxn>
                        <a:cxn ang="0">
                          <a:pos x="120" y="408"/>
                        </a:cxn>
                        <a:cxn ang="0">
                          <a:pos x="130" y="396"/>
                        </a:cxn>
                        <a:cxn ang="0">
                          <a:pos x="132" y="208"/>
                        </a:cxn>
                        <a:cxn ang="0">
                          <a:pos x="132" y="88"/>
                        </a:cxn>
                        <a:cxn ang="0">
                          <a:pos x="134" y="68"/>
                        </a:cxn>
                        <a:cxn ang="0">
                          <a:pos x="136" y="74"/>
                        </a:cxn>
                        <a:cxn ang="0">
                          <a:pos x="138" y="188"/>
                        </a:cxn>
                        <a:cxn ang="0">
                          <a:pos x="138" y="196"/>
                        </a:cxn>
                        <a:cxn ang="0">
                          <a:pos x="148" y="208"/>
                        </a:cxn>
                        <a:cxn ang="0">
                          <a:pos x="154" y="208"/>
                        </a:cxn>
                        <a:cxn ang="0">
                          <a:pos x="166" y="202"/>
                        </a:cxn>
                        <a:cxn ang="0">
                          <a:pos x="170" y="188"/>
                        </a:cxn>
                        <a:cxn ang="0">
                          <a:pos x="170" y="76"/>
                        </a:cxn>
                        <a:cxn ang="0">
                          <a:pos x="168" y="54"/>
                        </a:cxn>
                        <a:cxn ang="0">
                          <a:pos x="160" y="34"/>
                        </a:cxn>
                        <a:cxn ang="0">
                          <a:pos x="146" y="18"/>
                        </a:cxn>
                        <a:cxn ang="0">
                          <a:pos x="130" y="4"/>
                        </a:cxn>
                        <a:cxn ang="0">
                          <a:pos x="122" y="2"/>
                        </a:cxn>
                        <a:cxn ang="0">
                          <a:pos x="106" y="0"/>
                        </a:cxn>
                        <a:cxn ang="0">
                          <a:pos x="100" y="2"/>
                        </a:cxn>
                      </a:cxnLst>
                      <a:rect l="0" t="0" r="r" b="b"/>
                      <a:pathLst>
                        <a:path w="170" h="410">
                          <a:moveTo>
                            <a:pt x="100" y="2"/>
                          </a:moveTo>
                          <a:lnTo>
                            <a:pt x="100" y="2"/>
                          </a:lnTo>
                          <a:lnTo>
                            <a:pt x="86" y="4"/>
                          </a:lnTo>
                          <a:lnTo>
                            <a:pt x="86" y="4"/>
                          </a:lnTo>
                          <a:lnTo>
                            <a:pt x="72" y="2"/>
                          </a:lnTo>
                          <a:lnTo>
                            <a:pt x="72" y="2"/>
                          </a:lnTo>
                          <a:lnTo>
                            <a:pt x="66" y="0"/>
                          </a:lnTo>
                          <a:lnTo>
                            <a:pt x="58" y="0"/>
                          </a:lnTo>
                          <a:lnTo>
                            <a:pt x="50" y="2"/>
                          </a:lnTo>
                          <a:lnTo>
                            <a:pt x="42" y="4"/>
                          </a:lnTo>
                          <a:lnTo>
                            <a:pt x="42" y="4"/>
                          </a:lnTo>
                          <a:lnTo>
                            <a:pt x="32" y="10"/>
                          </a:lnTo>
                          <a:lnTo>
                            <a:pt x="24" y="18"/>
                          </a:lnTo>
                          <a:lnTo>
                            <a:pt x="18" y="26"/>
                          </a:lnTo>
                          <a:lnTo>
                            <a:pt x="12" y="34"/>
                          </a:lnTo>
                          <a:lnTo>
                            <a:pt x="8" y="44"/>
                          </a:lnTo>
                          <a:lnTo>
                            <a:pt x="4" y="54"/>
                          </a:lnTo>
                          <a:lnTo>
                            <a:pt x="2" y="66"/>
                          </a:lnTo>
                          <a:lnTo>
                            <a:pt x="0" y="76"/>
                          </a:lnTo>
                          <a:lnTo>
                            <a:pt x="0" y="188"/>
                          </a:lnTo>
                          <a:lnTo>
                            <a:pt x="0" y="188"/>
                          </a:lnTo>
                          <a:lnTo>
                            <a:pt x="2" y="196"/>
                          </a:lnTo>
                          <a:lnTo>
                            <a:pt x="6" y="202"/>
                          </a:lnTo>
                          <a:lnTo>
                            <a:pt x="10" y="208"/>
                          </a:lnTo>
                          <a:lnTo>
                            <a:pt x="18" y="208"/>
                          </a:lnTo>
                          <a:lnTo>
                            <a:pt x="18" y="208"/>
                          </a:lnTo>
                          <a:lnTo>
                            <a:pt x="24" y="208"/>
                          </a:lnTo>
                          <a:lnTo>
                            <a:pt x="30" y="202"/>
                          </a:lnTo>
                          <a:lnTo>
                            <a:pt x="32" y="196"/>
                          </a:lnTo>
                          <a:lnTo>
                            <a:pt x="34" y="188"/>
                          </a:lnTo>
                          <a:lnTo>
                            <a:pt x="34" y="88"/>
                          </a:lnTo>
                          <a:lnTo>
                            <a:pt x="34" y="88"/>
                          </a:lnTo>
                          <a:lnTo>
                            <a:pt x="34" y="74"/>
                          </a:lnTo>
                          <a:lnTo>
                            <a:pt x="38" y="68"/>
                          </a:lnTo>
                          <a:lnTo>
                            <a:pt x="38" y="68"/>
                          </a:lnTo>
                          <a:lnTo>
                            <a:pt x="40" y="74"/>
                          </a:lnTo>
                          <a:lnTo>
                            <a:pt x="40" y="88"/>
                          </a:lnTo>
                          <a:lnTo>
                            <a:pt x="40" y="208"/>
                          </a:lnTo>
                          <a:lnTo>
                            <a:pt x="40" y="390"/>
                          </a:lnTo>
                          <a:lnTo>
                            <a:pt x="40" y="390"/>
                          </a:lnTo>
                          <a:lnTo>
                            <a:pt x="42" y="396"/>
                          </a:lnTo>
                          <a:lnTo>
                            <a:pt x="46" y="404"/>
                          </a:lnTo>
                          <a:lnTo>
                            <a:pt x="52" y="408"/>
                          </a:lnTo>
                          <a:lnTo>
                            <a:pt x="60" y="410"/>
                          </a:lnTo>
                          <a:lnTo>
                            <a:pt x="62" y="410"/>
                          </a:lnTo>
                          <a:lnTo>
                            <a:pt x="62" y="410"/>
                          </a:lnTo>
                          <a:lnTo>
                            <a:pt x="70" y="408"/>
                          </a:lnTo>
                          <a:lnTo>
                            <a:pt x="76" y="404"/>
                          </a:lnTo>
                          <a:lnTo>
                            <a:pt x="82" y="396"/>
                          </a:lnTo>
                          <a:lnTo>
                            <a:pt x="82" y="390"/>
                          </a:lnTo>
                          <a:lnTo>
                            <a:pt x="82" y="232"/>
                          </a:lnTo>
                          <a:lnTo>
                            <a:pt x="82" y="232"/>
                          </a:lnTo>
                          <a:lnTo>
                            <a:pt x="84" y="218"/>
                          </a:lnTo>
                          <a:lnTo>
                            <a:pt x="86" y="212"/>
                          </a:lnTo>
                          <a:lnTo>
                            <a:pt x="86" y="212"/>
                          </a:lnTo>
                          <a:lnTo>
                            <a:pt x="88" y="218"/>
                          </a:lnTo>
                          <a:lnTo>
                            <a:pt x="88" y="232"/>
                          </a:lnTo>
                          <a:lnTo>
                            <a:pt x="88" y="390"/>
                          </a:lnTo>
                          <a:lnTo>
                            <a:pt x="88" y="390"/>
                          </a:lnTo>
                          <a:lnTo>
                            <a:pt x="90" y="396"/>
                          </a:lnTo>
                          <a:lnTo>
                            <a:pt x="94" y="404"/>
                          </a:lnTo>
                          <a:lnTo>
                            <a:pt x="100" y="408"/>
                          </a:lnTo>
                          <a:lnTo>
                            <a:pt x="108" y="410"/>
                          </a:lnTo>
                          <a:lnTo>
                            <a:pt x="112" y="410"/>
                          </a:lnTo>
                          <a:lnTo>
                            <a:pt x="112" y="410"/>
                          </a:lnTo>
                          <a:lnTo>
                            <a:pt x="120" y="408"/>
                          </a:lnTo>
                          <a:lnTo>
                            <a:pt x="126" y="404"/>
                          </a:lnTo>
                          <a:lnTo>
                            <a:pt x="130" y="396"/>
                          </a:lnTo>
                          <a:lnTo>
                            <a:pt x="132" y="390"/>
                          </a:lnTo>
                          <a:lnTo>
                            <a:pt x="132" y="208"/>
                          </a:lnTo>
                          <a:lnTo>
                            <a:pt x="132" y="88"/>
                          </a:lnTo>
                          <a:lnTo>
                            <a:pt x="132" y="88"/>
                          </a:lnTo>
                          <a:lnTo>
                            <a:pt x="132" y="74"/>
                          </a:lnTo>
                          <a:lnTo>
                            <a:pt x="134" y="68"/>
                          </a:lnTo>
                          <a:lnTo>
                            <a:pt x="134" y="68"/>
                          </a:lnTo>
                          <a:lnTo>
                            <a:pt x="136" y="74"/>
                          </a:lnTo>
                          <a:lnTo>
                            <a:pt x="138" y="88"/>
                          </a:lnTo>
                          <a:lnTo>
                            <a:pt x="138" y="188"/>
                          </a:lnTo>
                          <a:lnTo>
                            <a:pt x="138" y="188"/>
                          </a:lnTo>
                          <a:lnTo>
                            <a:pt x="138" y="196"/>
                          </a:lnTo>
                          <a:lnTo>
                            <a:pt x="142" y="202"/>
                          </a:lnTo>
                          <a:lnTo>
                            <a:pt x="148" y="208"/>
                          </a:lnTo>
                          <a:lnTo>
                            <a:pt x="154" y="208"/>
                          </a:lnTo>
                          <a:lnTo>
                            <a:pt x="154" y="208"/>
                          </a:lnTo>
                          <a:lnTo>
                            <a:pt x="160" y="208"/>
                          </a:lnTo>
                          <a:lnTo>
                            <a:pt x="166" y="202"/>
                          </a:lnTo>
                          <a:lnTo>
                            <a:pt x="170" y="196"/>
                          </a:lnTo>
                          <a:lnTo>
                            <a:pt x="170" y="188"/>
                          </a:lnTo>
                          <a:lnTo>
                            <a:pt x="170" y="76"/>
                          </a:lnTo>
                          <a:lnTo>
                            <a:pt x="170" y="76"/>
                          </a:lnTo>
                          <a:lnTo>
                            <a:pt x="170" y="66"/>
                          </a:lnTo>
                          <a:lnTo>
                            <a:pt x="168" y="54"/>
                          </a:lnTo>
                          <a:lnTo>
                            <a:pt x="164" y="44"/>
                          </a:lnTo>
                          <a:lnTo>
                            <a:pt x="160" y="34"/>
                          </a:lnTo>
                          <a:lnTo>
                            <a:pt x="154" y="26"/>
                          </a:lnTo>
                          <a:lnTo>
                            <a:pt x="146" y="18"/>
                          </a:lnTo>
                          <a:lnTo>
                            <a:pt x="138" y="10"/>
                          </a:lnTo>
                          <a:lnTo>
                            <a:pt x="130" y="4"/>
                          </a:lnTo>
                          <a:lnTo>
                            <a:pt x="130" y="4"/>
                          </a:lnTo>
                          <a:lnTo>
                            <a:pt x="122" y="2"/>
                          </a:lnTo>
                          <a:lnTo>
                            <a:pt x="114" y="0"/>
                          </a:lnTo>
                          <a:lnTo>
                            <a:pt x="106" y="0"/>
                          </a:lnTo>
                          <a:lnTo>
                            <a:pt x="100" y="2"/>
                          </a:lnTo>
                          <a:lnTo>
                            <a:pt x="100" y="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dirty="0"/>
                    </a:p>
                  </p:txBody>
                </p:sp>
              </p:grpSp>
              <p:grpSp>
                <p:nvGrpSpPr>
                  <p:cNvPr id="435" name="Группа 434"/>
                  <p:cNvGrpSpPr/>
                  <p:nvPr/>
                </p:nvGrpSpPr>
                <p:grpSpPr>
                  <a:xfrm>
                    <a:off x="-422272" y="4915093"/>
                    <a:ext cx="196464" cy="573209"/>
                    <a:chOff x="-803722" y="4632625"/>
                    <a:chExt cx="123388" cy="360000"/>
                  </a:xfrm>
                  <a:solidFill>
                    <a:srgbClr val="00854F"/>
                  </a:solidFill>
                </p:grpSpPr>
                <p:sp>
                  <p:nvSpPr>
                    <p:cNvPr id="436" name="Freeform 75"/>
                    <p:cNvSpPr>
                      <a:spLocks/>
                    </p:cNvSpPr>
                    <p:nvPr/>
                  </p:nvSpPr>
                  <p:spPr bwMode="auto">
                    <a:xfrm>
                      <a:off x="-771785" y="4632625"/>
                      <a:ext cx="60968" cy="60968"/>
                    </a:xfrm>
                    <a:custGeom>
                      <a:avLst/>
                      <a:gdLst/>
                      <a:ahLst/>
                      <a:cxnLst>
                        <a:cxn ang="0">
                          <a:pos x="42" y="0"/>
                        </a:cxn>
                        <a:cxn ang="0">
                          <a:pos x="42" y="0"/>
                        </a:cxn>
                        <a:cxn ang="0">
                          <a:pos x="34" y="0"/>
                        </a:cxn>
                        <a:cxn ang="0">
                          <a:pos x="26" y="4"/>
                        </a:cxn>
                        <a:cxn ang="0">
                          <a:pos x="18" y="8"/>
                        </a:cxn>
                        <a:cxn ang="0">
                          <a:pos x="12" y="12"/>
                        </a:cxn>
                        <a:cxn ang="0">
                          <a:pos x="6" y="18"/>
                        </a:cxn>
                        <a:cxn ang="0">
                          <a:pos x="2" y="26"/>
                        </a:cxn>
                        <a:cxn ang="0">
                          <a:pos x="0" y="34"/>
                        </a:cxn>
                        <a:cxn ang="0">
                          <a:pos x="0" y="42"/>
                        </a:cxn>
                        <a:cxn ang="0">
                          <a:pos x="0" y="42"/>
                        </a:cxn>
                        <a:cxn ang="0">
                          <a:pos x="0" y="50"/>
                        </a:cxn>
                        <a:cxn ang="0">
                          <a:pos x="2" y="58"/>
                        </a:cxn>
                        <a:cxn ang="0">
                          <a:pos x="6" y="66"/>
                        </a:cxn>
                        <a:cxn ang="0">
                          <a:pos x="12" y="72"/>
                        </a:cxn>
                        <a:cxn ang="0">
                          <a:pos x="18" y="76"/>
                        </a:cxn>
                        <a:cxn ang="0">
                          <a:pos x="26" y="80"/>
                        </a:cxn>
                        <a:cxn ang="0">
                          <a:pos x="34" y="84"/>
                        </a:cxn>
                        <a:cxn ang="0">
                          <a:pos x="42" y="84"/>
                        </a:cxn>
                        <a:cxn ang="0">
                          <a:pos x="42" y="84"/>
                        </a:cxn>
                        <a:cxn ang="0">
                          <a:pos x="50" y="84"/>
                        </a:cxn>
                        <a:cxn ang="0">
                          <a:pos x="58" y="80"/>
                        </a:cxn>
                        <a:cxn ang="0">
                          <a:pos x="66" y="76"/>
                        </a:cxn>
                        <a:cxn ang="0">
                          <a:pos x="72" y="72"/>
                        </a:cxn>
                        <a:cxn ang="0">
                          <a:pos x="76" y="66"/>
                        </a:cxn>
                        <a:cxn ang="0">
                          <a:pos x="80" y="58"/>
                        </a:cxn>
                        <a:cxn ang="0">
                          <a:pos x="82" y="50"/>
                        </a:cxn>
                        <a:cxn ang="0">
                          <a:pos x="84" y="42"/>
                        </a:cxn>
                        <a:cxn ang="0">
                          <a:pos x="84" y="42"/>
                        </a:cxn>
                        <a:cxn ang="0">
                          <a:pos x="82" y="34"/>
                        </a:cxn>
                        <a:cxn ang="0">
                          <a:pos x="80" y="26"/>
                        </a:cxn>
                        <a:cxn ang="0">
                          <a:pos x="76" y="18"/>
                        </a:cxn>
                        <a:cxn ang="0">
                          <a:pos x="72" y="12"/>
                        </a:cxn>
                        <a:cxn ang="0">
                          <a:pos x="66" y="8"/>
                        </a:cxn>
                        <a:cxn ang="0">
                          <a:pos x="58" y="4"/>
                        </a:cxn>
                        <a:cxn ang="0">
                          <a:pos x="50" y="0"/>
                        </a:cxn>
                        <a:cxn ang="0">
                          <a:pos x="42" y="0"/>
                        </a:cxn>
                        <a:cxn ang="0">
                          <a:pos x="42" y="0"/>
                        </a:cxn>
                      </a:cxnLst>
                      <a:rect l="0" t="0" r="r" b="b"/>
                      <a:pathLst>
                        <a:path w="84" h="84">
                          <a:moveTo>
                            <a:pt x="42" y="0"/>
                          </a:moveTo>
                          <a:lnTo>
                            <a:pt x="42" y="0"/>
                          </a:lnTo>
                          <a:lnTo>
                            <a:pt x="34" y="0"/>
                          </a:lnTo>
                          <a:lnTo>
                            <a:pt x="26" y="4"/>
                          </a:lnTo>
                          <a:lnTo>
                            <a:pt x="18" y="8"/>
                          </a:lnTo>
                          <a:lnTo>
                            <a:pt x="12" y="12"/>
                          </a:lnTo>
                          <a:lnTo>
                            <a:pt x="6" y="18"/>
                          </a:lnTo>
                          <a:lnTo>
                            <a:pt x="2" y="26"/>
                          </a:lnTo>
                          <a:lnTo>
                            <a:pt x="0" y="34"/>
                          </a:lnTo>
                          <a:lnTo>
                            <a:pt x="0" y="42"/>
                          </a:lnTo>
                          <a:lnTo>
                            <a:pt x="0" y="42"/>
                          </a:lnTo>
                          <a:lnTo>
                            <a:pt x="0" y="50"/>
                          </a:lnTo>
                          <a:lnTo>
                            <a:pt x="2" y="58"/>
                          </a:lnTo>
                          <a:lnTo>
                            <a:pt x="6" y="66"/>
                          </a:lnTo>
                          <a:lnTo>
                            <a:pt x="12" y="72"/>
                          </a:lnTo>
                          <a:lnTo>
                            <a:pt x="18" y="76"/>
                          </a:lnTo>
                          <a:lnTo>
                            <a:pt x="26" y="80"/>
                          </a:lnTo>
                          <a:lnTo>
                            <a:pt x="34" y="84"/>
                          </a:lnTo>
                          <a:lnTo>
                            <a:pt x="42" y="84"/>
                          </a:lnTo>
                          <a:lnTo>
                            <a:pt x="42" y="84"/>
                          </a:lnTo>
                          <a:lnTo>
                            <a:pt x="50" y="84"/>
                          </a:lnTo>
                          <a:lnTo>
                            <a:pt x="58" y="80"/>
                          </a:lnTo>
                          <a:lnTo>
                            <a:pt x="66" y="76"/>
                          </a:lnTo>
                          <a:lnTo>
                            <a:pt x="72" y="72"/>
                          </a:lnTo>
                          <a:lnTo>
                            <a:pt x="76" y="66"/>
                          </a:lnTo>
                          <a:lnTo>
                            <a:pt x="80" y="58"/>
                          </a:lnTo>
                          <a:lnTo>
                            <a:pt x="82" y="50"/>
                          </a:lnTo>
                          <a:lnTo>
                            <a:pt x="84" y="42"/>
                          </a:lnTo>
                          <a:lnTo>
                            <a:pt x="84" y="42"/>
                          </a:lnTo>
                          <a:lnTo>
                            <a:pt x="82" y="34"/>
                          </a:lnTo>
                          <a:lnTo>
                            <a:pt x="80" y="26"/>
                          </a:lnTo>
                          <a:lnTo>
                            <a:pt x="76" y="18"/>
                          </a:lnTo>
                          <a:lnTo>
                            <a:pt x="72" y="12"/>
                          </a:lnTo>
                          <a:lnTo>
                            <a:pt x="66" y="8"/>
                          </a:lnTo>
                          <a:lnTo>
                            <a:pt x="58" y="4"/>
                          </a:lnTo>
                          <a:lnTo>
                            <a:pt x="50" y="0"/>
                          </a:lnTo>
                          <a:lnTo>
                            <a:pt x="42" y="0"/>
                          </a:lnTo>
                          <a:lnTo>
                            <a:pt x="42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437" name="Freeform 76"/>
                    <p:cNvSpPr>
                      <a:spLocks/>
                    </p:cNvSpPr>
                    <p:nvPr/>
                  </p:nvSpPr>
                  <p:spPr bwMode="auto">
                    <a:xfrm>
                      <a:off x="-803722" y="4695044"/>
                      <a:ext cx="123388" cy="297581"/>
                    </a:xfrm>
                    <a:custGeom>
                      <a:avLst/>
                      <a:gdLst/>
                      <a:ahLst/>
                      <a:cxnLst>
                        <a:cxn ang="0">
                          <a:pos x="100" y="2"/>
                        </a:cxn>
                        <a:cxn ang="0">
                          <a:pos x="86" y="4"/>
                        </a:cxn>
                        <a:cxn ang="0">
                          <a:pos x="72" y="2"/>
                        </a:cxn>
                        <a:cxn ang="0">
                          <a:pos x="58" y="0"/>
                        </a:cxn>
                        <a:cxn ang="0">
                          <a:pos x="42" y="4"/>
                        </a:cxn>
                        <a:cxn ang="0">
                          <a:pos x="32" y="10"/>
                        </a:cxn>
                        <a:cxn ang="0">
                          <a:pos x="18" y="26"/>
                        </a:cxn>
                        <a:cxn ang="0">
                          <a:pos x="8" y="44"/>
                        </a:cxn>
                        <a:cxn ang="0">
                          <a:pos x="2" y="66"/>
                        </a:cxn>
                        <a:cxn ang="0">
                          <a:pos x="0" y="188"/>
                        </a:cxn>
                        <a:cxn ang="0">
                          <a:pos x="2" y="196"/>
                        </a:cxn>
                        <a:cxn ang="0">
                          <a:pos x="10" y="208"/>
                        </a:cxn>
                        <a:cxn ang="0">
                          <a:pos x="18" y="208"/>
                        </a:cxn>
                        <a:cxn ang="0">
                          <a:pos x="30" y="202"/>
                        </a:cxn>
                        <a:cxn ang="0">
                          <a:pos x="34" y="188"/>
                        </a:cxn>
                        <a:cxn ang="0">
                          <a:pos x="34" y="88"/>
                        </a:cxn>
                        <a:cxn ang="0">
                          <a:pos x="38" y="68"/>
                        </a:cxn>
                        <a:cxn ang="0">
                          <a:pos x="40" y="74"/>
                        </a:cxn>
                        <a:cxn ang="0">
                          <a:pos x="40" y="208"/>
                        </a:cxn>
                        <a:cxn ang="0">
                          <a:pos x="40" y="390"/>
                        </a:cxn>
                        <a:cxn ang="0">
                          <a:pos x="46" y="404"/>
                        </a:cxn>
                        <a:cxn ang="0">
                          <a:pos x="60" y="410"/>
                        </a:cxn>
                        <a:cxn ang="0">
                          <a:pos x="62" y="410"/>
                        </a:cxn>
                        <a:cxn ang="0">
                          <a:pos x="76" y="404"/>
                        </a:cxn>
                        <a:cxn ang="0">
                          <a:pos x="82" y="390"/>
                        </a:cxn>
                        <a:cxn ang="0">
                          <a:pos x="82" y="232"/>
                        </a:cxn>
                        <a:cxn ang="0">
                          <a:pos x="86" y="212"/>
                        </a:cxn>
                        <a:cxn ang="0">
                          <a:pos x="88" y="218"/>
                        </a:cxn>
                        <a:cxn ang="0">
                          <a:pos x="88" y="390"/>
                        </a:cxn>
                        <a:cxn ang="0">
                          <a:pos x="90" y="396"/>
                        </a:cxn>
                        <a:cxn ang="0">
                          <a:pos x="100" y="408"/>
                        </a:cxn>
                        <a:cxn ang="0">
                          <a:pos x="112" y="410"/>
                        </a:cxn>
                        <a:cxn ang="0">
                          <a:pos x="120" y="408"/>
                        </a:cxn>
                        <a:cxn ang="0">
                          <a:pos x="130" y="396"/>
                        </a:cxn>
                        <a:cxn ang="0">
                          <a:pos x="132" y="208"/>
                        </a:cxn>
                        <a:cxn ang="0">
                          <a:pos x="132" y="88"/>
                        </a:cxn>
                        <a:cxn ang="0">
                          <a:pos x="134" y="68"/>
                        </a:cxn>
                        <a:cxn ang="0">
                          <a:pos x="136" y="74"/>
                        </a:cxn>
                        <a:cxn ang="0">
                          <a:pos x="138" y="188"/>
                        </a:cxn>
                        <a:cxn ang="0">
                          <a:pos x="138" y="196"/>
                        </a:cxn>
                        <a:cxn ang="0">
                          <a:pos x="148" y="208"/>
                        </a:cxn>
                        <a:cxn ang="0">
                          <a:pos x="154" y="208"/>
                        </a:cxn>
                        <a:cxn ang="0">
                          <a:pos x="166" y="202"/>
                        </a:cxn>
                        <a:cxn ang="0">
                          <a:pos x="170" y="188"/>
                        </a:cxn>
                        <a:cxn ang="0">
                          <a:pos x="170" y="76"/>
                        </a:cxn>
                        <a:cxn ang="0">
                          <a:pos x="168" y="54"/>
                        </a:cxn>
                        <a:cxn ang="0">
                          <a:pos x="160" y="34"/>
                        </a:cxn>
                        <a:cxn ang="0">
                          <a:pos x="146" y="18"/>
                        </a:cxn>
                        <a:cxn ang="0">
                          <a:pos x="130" y="4"/>
                        </a:cxn>
                        <a:cxn ang="0">
                          <a:pos x="122" y="2"/>
                        </a:cxn>
                        <a:cxn ang="0">
                          <a:pos x="106" y="0"/>
                        </a:cxn>
                        <a:cxn ang="0">
                          <a:pos x="100" y="2"/>
                        </a:cxn>
                      </a:cxnLst>
                      <a:rect l="0" t="0" r="r" b="b"/>
                      <a:pathLst>
                        <a:path w="170" h="410">
                          <a:moveTo>
                            <a:pt x="100" y="2"/>
                          </a:moveTo>
                          <a:lnTo>
                            <a:pt x="100" y="2"/>
                          </a:lnTo>
                          <a:lnTo>
                            <a:pt x="86" y="4"/>
                          </a:lnTo>
                          <a:lnTo>
                            <a:pt x="86" y="4"/>
                          </a:lnTo>
                          <a:lnTo>
                            <a:pt x="72" y="2"/>
                          </a:lnTo>
                          <a:lnTo>
                            <a:pt x="72" y="2"/>
                          </a:lnTo>
                          <a:lnTo>
                            <a:pt x="66" y="0"/>
                          </a:lnTo>
                          <a:lnTo>
                            <a:pt x="58" y="0"/>
                          </a:lnTo>
                          <a:lnTo>
                            <a:pt x="50" y="2"/>
                          </a:lnTo>
                          <a:lnTo>
                            <a:pt x="42" y="4"/>
                          </a:lnTo>
                          <a:lnTo>
                            <a:pt x="42" y="4"/>
                          </a:lnTo>
                          <a:lnTo>
                            <a:pt x="32" y="10"/>
                          </a:lnTo>
                          <a:lnTo>
                            <a:pt x="24" y="18"/>
                          </a:lnTo>
                          <a:lnTo>
                            <a:pt x="18" y="26"/>
                          </a:lnTo>
                          <a:lnTo>
                            <a:pt x="12" y="34"/>
                          </a:lnTo>
                          <a:lnTo>
                            <a:pt x="8" y="44"/>
                          </a:lnTo>
                          <a:lnTo>
                            <a:pt x="4" y="54"/>
                          </a:lnTo>
                          <a:lnTo>
                            <a:pt x="2" y="66"/>
                          </a:lnTo>
                          <a:lnTo>
                            <a:pt x="0" y="76"/>
                          </a:lnTo>
                          <a:lnTo>
                            <a:pt x="0" y="188"/>
                          </a:lnTo>
                          <a:lnTo>
                            <a:pt x="0" y="188"/>
                          </a:lnTo>
                          <a:lnTo>
                            <a:pt x="2" y="196"/>
                          </a:lnTo>
                          <a:lnTo>
                            <a:pt x="6" y="202"/>
                          </a:lnTo>
                          <a:lnTo>
                            <a:pt x="10" y="208"/>
                          </a:lnTo>
                          <a:lnTo>
                            <a:pt x="18" y="208"/>
                          </a:lnTo>
                          <a:lnTo>
                            <a:pt x="18" y="208"/>
                          </a:lnTo>
                          <a:lnTo>
                            <a:pt x="24" y="208"/>
                          </a:lnTo>
                          <a:lnTo>
                            <a:pt x="30" y="202"/>
                          </a:lnTo>
                          <a:lnTo>
                            <a:pt x="32" y="196"/>
                          </a:lnTo>
                          <a:lnTo>
                            <a:pt x="34" y="188"/>
                          </a:lnTo>
                          <a:lnTo>
                            <a:pt x="34" y="88"/>
                          </a:lnTo>
                          <a:lnTo>
                            <a:pt x="34" y="88"/>
                          </a:lnTo>
                          <a:lnTo>
                            <a:pt x="34" y="74"/>
                          </a:lnTo>
                          <a:lnTo>
                            <a:pt x="38" y="68"/>
                          </a:lnTo>
                          <a:lnTo>
                            <a:pt x="38" y="68"/>
                          </a:lnTo>
                          <a:lnTo>
                            <a:pt x="40" y="74"/>
                          </a:lnTo>
                          <a:lnTo>
                            <a:pt x="40" y="88"/>
                          </a:lnTo>
                          <a:lnTo>
                            <a:pt x="40" y="208"/>
                          </a:lnTo>
                          <a:lnTo>
                            <a:pt x="40" y="390"/>
                          </a:lnTo>
                          <a:lnTo>
                            <a:pt x="40" y="390"/>
                          </a:lnTo>
                          <a:lnTo>
                            <a:pt x="42" y="396"/>
                          </a:lnTo>
                          <a:lnTo>
                            <a:pt x="46" y="404"/>
                          </a:lnTo>
                          <a:lnTo>
                            <a:pt x="52" y="408"/>
                          </a:lnTo>
                          <a:lnTo>
                            <a:pt x="60" y="410"/>
                          </a:lnTo>
                          <a:lnTo>
                            <a:pt x="62" y="410"/>
                          </a:lnTo>
                          <a:lnTo>
                            <a:pt x="62" y="410"/>
                          </a:lnTo>
                          <a:lnTo>
                            <a:pt x="70" y="408"/>
                          </a:lnTo>
                          <a:lnTo>
                            <a:pt x="76" y="404"/>
                          </a:lnTo>
                          <a:lnTo>
                            <a:pt x="82" y="396"/>
                          </a:lnTo>
                          <a:lnTo>
                            <a:pt x="82" y="390"/>
                          </a:lnTo>
                          <a:lnTo>
                            <a:pt x="82" y="232"/>
                          </a:lnTo>
                          <a:lnTo>
                            <a:pt x="82" y="232"/>
                          </a:lnTo>
                          <a:lnTo>
                            <a:pt x="84" y="218"/>
                          </a:lnTo>
                          <a:lnTo>
                            <a:pt x="86" y="212"/>
                          </a:lnTo>
                          <a:lnTo>
                            <a:pt x="86" y="212"/>
                          </a:lnTo>
                          <a:lnTo>
                            <a:pt x="88" y="218"/>
                          </a:lnTo>
                          <a:lnTo>
                            <a:pt x="88" y="232"/>
                          </a:lnTo>
                          <a:lnTo>
                            <a:pt x="88" y="390"/>
                          </a:lnTo>
                          <a:lnTo>
                            <a:pt x="88" y="390"/>
                          </a:lnTo>
                          <a:lnTo>
                            <a:pt x="90" y="396"/>
                          </a:lnTo>
                          <a:lnTo>
                            <a:pt x="94" y="404"/>
                          </a:lnTo>
                          <a:lnTo>
                            <a:pt x="100" y="408"/>
                          </a:lnTo>
                          <a:lnTo>
                            <a:pt x="108" y="410"/>
                          </a:lnTo>
                          <a:lnTo>
                            <a:pt x="112" y="410"/>
                          </a:lnTo>
                          <a:lnTo>
                            <a:pt x="112" y="410"/>
                          </a:lnTo>
                          <a:lnTo>
                            <a:pt x="120" y="408"/>
                          </a:lnTo>
                          <a:lnTo>
                            <a:pt x="126" y="404"/>
                          </a:lnTo>
                          <a:lnTo>
                            <a:pt x="130" y="396"/>
                          </a:lnTo>
                          <a:lnTo>
                            <a:pt x="132" y="390"/>
                          </a:lnTo>
                          <a:lnTo>
                            <a:pt x="132" y="208"/>
                          </a:lnTo>
                          <a:lnTo>
                            <a:pt x="132" y="88"/>
                          </a:lnTo>
                          <a:lnTo>
                            <a:pt x="132" y="88"/>
                          </a:lnTo>
                          <a:lnTo>
                            <a:pt x="132" y="74"/>
                          </a:lnTo>
                          <a:lnTo>
                            <a:pt x="134" y="68"/>
                          </a:lnTo>
                          <a:lnTo>
                            <a:pt x="134" y="68"/>
                          </a:lnTo>
                          <a:lnTo>
                            <a:pt x="136" y="74"/>
                          </a:lnTo>
                          <a:lnTo>
                            <a:pt x="138" y="88"/>
                          </a:lnTo>
                          <a:lnTo>
                            <a:pt x="138" y="188"/>
                          </a:lnTo>
                          <a:lnTo>
                            <a:pt x="138" y="188"/>
                          </a:lnTo>
                          <a:lnTo>
                            <a:pt x="138" y="196"/>
                          </a:lnTo>
                          <a:lnTo>
                            <a:pt x="142" y="202"/>
                          </a:lnTo>
                          <a:lnTo>
                            <a:pt x="148" y="208"/>
                          </a:lnTo>
                          <a:lnTo>
                            <a:pt x="154" y="208"/>
                          </a:lnTo>
                          <a:lnTo>
                            <a:pt x="154" y="208"/>
                          </a:lnTo>
                          <a:lnTo>
                            <a:pt x="160" y="208"/>
                          </a:lnTo>
                          <a:lnTo>
                            <a:pt x="166" y="202"/>
                          </a:lnTo>
                          <a:lnTo>
                            <a:pt x="170" y="196"/>
                          </a:lnTo>
                          <a:lnTo>
                            <a:pt x="170" y="188"/>
                          </a:lnTo>
                          <a:lnTo>
                            <a:pt x="170" y="76"/>
                          </a:lnTo>
                          <a:lnTo>
                            <a:pt x="170" y="76"/>
                          </a:lnTo>
                          <a:lnTo>
                            <a:pt x="170" y="66"/>
                          </a:lnTo>
                          <a:lnTo>
                            <a:pt x="168" y="54"/>
                          </a:lnTo>
                          <a:lnTo>
                            <a:pt x="164" y="44"/>
                          </a:lnTo>
                          <a:lnTo>
                            <a:pt x="160" y="34"/>
                          </a:lnTo>
                          <a:lnTo>
                            <a:pt x="154" y="26"/>
                          </a:lnTo>
                          <a:lnTo>
                            <a:pt x="146" y="18"/>
                          </a:lnTo>
                          <a:lnTo>
                            <a:pt x="138" y="10"/>
                          </a:lnTo>
                          <a:lnTo>
                            <a:pt x="130" y="4"/>
                          </a:lnTo>
                          <a:lnTo>
                            <a:pt x="130" y="4"/>
                          </a:lnTo>
                          <a:lnTo>
                            <a:pt x="122" y="2"/>
                          </a:lnTo>
                          <a:lnTo>
                            <a:pt x="114" y="0"/>
                          </a:lnTo>
                          <a:lnTo>
                            <a:pt x="106" y="0"/>
                          </a:lnTo>
                          <a:lnTo>
                            <a:pt x="100" y="2"/>
                          </a:lnTo>
                          <a:lnTo>
                            <a:pt x="100" y="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dirty="0"/>
                    </a:p>
                  </p:txBody>
                </p:sp>
              </p:grpSp>
              <p:sp>
                <p:nvSpPr>
                  <p:cNvPr id="438" name="TextBox 437"/>
                  <p:cNvSpPr txBox="1"/>
                  <p:nvPr/>
                </p:nvSpPr>
                <p:spPr>
                  <a:xfrm>
                    <a:off x="-875314" y="4584268"/>
                    <a:ext cx="71045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ru-RU" b="1" dirty="0">
                        <a:solidFill>
                          <a:srgbClr val="00854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4,1:1</a:t>
                    </a:r>
                  </a:p>
                </p:txBody>
              </p:sp>
            </p:grpSp>
          </p:grpSp>
          <p:sp>
            <p:nvSpPr>
              <p:cNvPr id="439" name="Стрелка вправо 438"/>
              <p:cNvSpPr/>
              <p:nvPr/>
            </p:nvSpPr>
            <p:spPr>
              <a:xfrm>
                <a:off x="-2013119" y="3994141"/>
                <a:ext cx="320595" cy="298783"/>
              </a:xfrm>
              <a:prstGeom prst="rightArrow">
                <a:avLst>
                  <a:gd name="adj1" fmla="val 64408"/>
                  <a:gd name="adj2" fmla="val 50000"/>
                </a:avLst>
              </a:prstGeom>
              <a:gradFill flip="none" rotWithShape="1">
                <a:gsLst>
                  <a:gs pos="100000">
                    <a:srgbClr val="00854F"/>
                  </a:gs>
                  <a:gs pos="0">
                    <a:srgbClr val="00854F">
                      <a:alpha val="5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6" name="Прямоугольник 15"/>
            <p:cNvSpPr/>
            <p:nvPr/>
          </p:nvSpPr>
          <p:spPr>
            <a:xfrm>
              <a:off x="2717171" y="5334000"/>
              <a:ext cx="173843" cy="786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2717170" y="5889175"/>
              <a:ext cx="102433" cy="786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Freeform 75"/>
            <p:cNvSpPr>
              <a:spLocks/>
            </p:cNvSpPr>
            <p:nvPr/>
          </p:nvSpPr>
          <p:spPr bwMode="auto">
            <a:xfrm>
              <a:off x="5380571" y="5356639"/>
              <a:ext cx="97076" cy="97076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0"/>
                </a:cxn>
                <a:cxn ang="0">
                  <a:pos x="34" y="0"/>
                </a:cxn>
                <a:cxn ang="0">
                  <a:pos x="26" y="4"/>
                </a:cxn>
                <a:cxn ang="0">
                  <a:pos x="18" y="8"/>
                </a:cxn>
                <a:cxn ang="0">
                  <a:pos x="12" y="12"/>
                </a:cxn>
                <a:cxn ang="0">
                  <a:pos x="6" y="18"/>
                </a:cxn>
                <a:cxn ang="0">
                  <a:pos x="2" y="26"/>
                </a:cxn>
                <a:cxn ang="0">
                  <a:pos x="0" y="34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0" y="50"/>
                </a:cxn>
                <a:cxn ang="0">
                  <a:pos x="2" y="58"/>
                </a:cxn>
                <a:cxn ang="0">
                  <a:pos x="6" y="66"/>
                </a:cxn>
                <a:cxn ang="0">
                  <a:pos x="12" y="72"/>
                </a:cxn>
                <a:cxn ang="0">
                  <a:pos x="18" y="76"/>
                </a:cxn>
                <a:cxn ang="0">
                  <a:pos x="26" y="80"/>
                </a:cxn>
                <a:cxn ang="0">
                  <a:pos x="34" y="84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50" y="84"/>
                </a:cxn>
                <a:cxn ang="0">
                  <a:pos x="58" y="80"/>
                </a:cxn>
                <a:cxn ang="0">
                  <a:pos x="66" y="76"/>
                </a:cxn>
                <a:cxn ang="0">
                  <a:pos x="72" y="72"/>
                </a:cxn>
                <a:cxn ang="0">
                  <a:pos x="76" y="66"/>
                </a:cxn>
                <a:cxn ang="0">
                  <a:pos x="80" y="58"/>
                </a:cxn>
                <a:cxn ang="0">
                  <a:pos x="82" y="50"/>
                </a:cxn>
                <a:cxn ang="0">
                  <a:pos x="84" y="42"/>
                </a:cxn>
                <a:cxn ang="0">
                  <a:pos x="84" y="42"/>
                </a:cxn>
                <a:cxn ang="0">
                  <a:pos x="82" y="34"/>
                </a:cxn>
                <a:cxn ang="0">
                  <a:pos x="80" y="26"/>
                </a:cxn>
                <a:cxn ang="0">
                  <a:pos x="76" y="18"/>
                </a:cxn>
                <a:cxn ang="0">
                  <a:pos x="72" y="12"/>
                </a:cxn>
                <a:cxn ang="0">
                  <a:pos x="66" y="8"/>
                </a:cxn>
                <a:cxn ang="0">
                  <a:pos x="58" y="4"/>
                </a:cxn>
                <a:cxn ang="0">
                  <a:pos x="50" y="0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lnTo>
                    <a:pt x="42" y="0"/>
                  </a:lnTo>
                  <a:lnTo>
                    <a:pt x="34" y="0"/>
                  </a:lnTo>
                  <a:lnTo>
                    <a:pt x="26" y="4"/>
                  </a:lnTo>
                  <a:lnTo>
                    <a:pt x="18" y="8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2" y="26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50"/>
                  </a:lnTo>
                  <a:lnTo>
                    <a:pt x="2" y="58"/>
                  </a:lnTo>
                  <a:lnTo>
                    <a:pt x="6" y="66"/>
                  </a:lnTo>
                  <a:lnTo>
                    <a:pt x="12" y="72"/>
                  </a:lnTo>
                  <a:lnTo>
                    <a:pt x="18" y="76"/>
                  </a:lnTo>
                  <a:lnTo>
                    <a:pt x="26" y="80"/>
                  </a:lnTo>
                  <a:lnTo>
                    <a:pt x="34" y="84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50" y="84"/>
                  </a:lnTo>
                  <a:lnTo>
                    <a:pt x="58" y="80"/>
                  </a:lnTo>
                  <a:lnTo>
                    <a:pt x="66" y="76"/>
                  </a:lnTo>
                  <a:lnTo>
                    <a:pt x="72" y="72"/>
                  </a:lnTo>
                  <a:lnTo>
                    <a:pt x="76" y="66"/>
                  </a:lnTo>
                  <a:lnTo>
                    <a:pt x="80" y="58"/>
                  </a:lnTo>
                  <a:lnTo>
                    <a:pt x="82" y="50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82" y="34"/>
                  </a:lnTo>
                  <a:lnTo>
                    <a:pt x="80" y="26"/>
                  </a:lnTo>
                  <a:lnTo>
                    <a:pt x="76" y="18"/>
                  </a:lnTo>
                  <a:lnTo>
                    <a:pt x="72" y="12"/>
                  </a:lnTo>
                  <a:lnTo>
                    <a:pt x="66" y="8"/>
                  </a:lnTo>
                  <a:lnTo>
                    <a:pt x="58" y="4"/>
                  </a:lnTo>
                  <a:lnTo>
                    <a:pt x="50" y="0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85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Freeform 76"/>
            <p:cNvSpPr>
              <a:spLocks/>
            </p:cNvSpPr>
            <p:nvPr/>
          </p:nvSpPr>
          <p:spPr bwMode="auto">
            <a:xfrm>
              <a:off x="5329721" y="5456025"/>
              <a:ext cx="196464" cy="473823"/>
            </a:xfrm>
            <a:custGeom>
              <a:avLst/>
              <a:gdLst/>
              <a:ahLst/>
              <a:cxnLst>
                <a:cxn ang="0">
                  <a:pos x="100" y="2"/>
                </a:cxn>
                <a:cxn ang="0">
                  <a:pos x="86" y="4"/>
                </a:cxn>
                <a:cxn ang="0">
                  <a:pos x="72" y="2"/>
                </a:cxn>
                <a:cxn ang="0">
                  <a:pos x="58" y="0"/>
                </a:cxn>
                <a:cxn ang="0">
                  <a:pos x="42" y="4"/>
                </a:cxn>
                <a:cxn ang="0">
                  <a:pos x="32" y="10"/>
                </a:cxn>
                <a:cxn ang="0">
                  <a:pos x="18" y="26"/>
                </a:cxn>
                <a:cxn ang="0">
                  <a:pos x="8" y="44"/>
                </a:cxn>
                <a:cxn ang="0">
                  <a:pos x="2" y="66"/>
                </a:cxn>
                <a:cxn ang="0">
                  <a:pos x="0" y="188"/>
                </a:cxn>
                <a:cxn ang="0">
                  <a:pos x="2" y="196"/>
                </a:cxn>
                <a:cxn ang="0">
                  <a:pos x="10" y="208"/>
                </a:cxn>
                <a:cxn ang="0">
                  <a:pos x="18" y="208"/>
                </a:cxn>
                <a:cxn ang="0">
                  <a:pos x="30" y="202"/>
                </a:cxn>
                <a:cxn ang="0">
                  <a:pos x="34" y="188"/>
                </a:cxn>
                <a:cxn ang="0">
                  <a:pos x="34" y="88"/>
                </a:cxn>
                <a:cxn ang="0">
                  <a:pos x="38" y="68"/>
                </a:cxn>
                <a:cxn ang="0">
                  <a:pos x="40" y="74"/>
                </a:cxn>
                <a:cxn ang="0">
                  <a:pos x="40" y="208"/>
                </a:cxn>
                <a:cxn ang="0">
                  <a:pos x="40" y="390"/>
                </a:cxn>
                <a:cxn ang="0">
                  <a:pos x="46" y="404"/>
                </a:cxn>
                <a:cxn ang="0">
                  <a:pos x="60" y="410"/>
                </a:cxn>
                <a:cxn ang="0">
                  <a:pos x="62" y="410"/>
                </a:cxn>
                <a:cxn ang="0">
                  <a:pos x="76" y="404"/>
                </a:cxn>
                <a:cxn ang="0">
                  <a:pos x="82" y="390"/>
                </a:cxn>
                <a:cxn ang="0">
                  <a:pos x="82" y="232"/>
                </a:cxn>
                <a:cxn ang="0">
                  <a:pos x="86" y="212"/>
                </a:cxn>
                <a:cxn ang="0">
                  <a:pos x="88" y="218"/>
                </a:cxn>
                <a:cxn ang="0">
                  <a:pos x="88" y="390"/>
                </a:cxn>
                <a:cxn ang="0">
                  <a:pos x="90" y="396"/>
                </a:cxn>
                <a:cxn ang="0">
                  <a:pos x="100" y="408"/>
                </a:cxn>
                <a:cxn ang="0">
                  <a:pos x="112" y="410"/>
                </a:cxn>
                <a:cxn ang="0">
                  <a:pos x="120" y="408"/>
                </a:cxn>
                <a:cxn ang="0">
                  <a:pos x="130" y="396"/>
                </a:cxn>
                <a:cxn ang="0">
                  <a:pos x="132" y="208"/>
                </a:cxn>
                <a:cxn ang="0">
                  <a:pos x="132" y="88"/>
                </a:cxn>
                <a:cxn ang="0">
                  <a:pos x="134" y="68"/>
                </a:cxn>
                <a:cxn ang="0">
                  <a:pos x="136" y="74"/>
                </a:cxn>
                <a:cxn ang="0">
                  <a:pos x="138" y="188"/>
                </a:cxn>
                <a:cxn ang="0">
                  <a:pos x="138" y="196"/>
                </a:cxn>
                <a:cxn ang="0">
                  <a:pos x="148" y="208"/>
                </a:cxn>
                <a:cxn ang="0">
                  <a:pos x="154" y="208"/>
                </a:cxn>
                <a:cxn ang="0">
                  <a:pos x="166" y="202"/>
                </a:cxn>
                <a:cxn ang="0">
                  <a:pos x="170" y="188"/>
                </a:cxn>
                <a:cxn ang="0">
                  <a:pos x="170" y="76"/>
                </a:cxn>
                <a:cxn ang="0">
                  <a:pos x="168" y="54"/>
                </a:cxn>
                <a:cxn ang="0">
                  <a:pos x="160" y="34"/>
                </a:cxn>
                <a:cxn ang="0">
                  <a:pos x="146" y="18"/>
                </a:cxn>
                <a:cxn ang="0">
                  <a:pos x="130" y="4"/>
                </a:cxn>
                <a:cxn ang="0">
                  <a:pos x="122" y="2"/>
                </a:cxn>
                <a:cxn ang="0">
                  <a:pos x="106" y="0"/>
                </a:cxn>
                <a:cxn ang="0">
                  <a:pos x="100" y="2"/>
                </a:cxn>
              </a:cxnLst>
              <a:rect l="0" t="0" r="r" b="b"/>
              <a:pathLst>
                <a:path w="170" h="410">
                  <a:moveTo>
                    <a:pt x="100" y="2"/>
                  </a:moveTo>
                  <a:lnTo>
                    <a:pt x="100" y="2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66" y="0"/>
                  </a:lnTo>
                  <a:lnTo>
                    <a:pt x="58" y="0"/>
                  </a:lnTo>
                  <a:lnTo>
                    <a:pt x="50" y="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32" y="10"/>
                  </a:lnTo>
                  <a:lnTo>
                    <a:pt x="24" y="18"/>
                  </a:lnTo>
                  <a:lnTo>
                    <a:pt x="18" y="26"/>
                  </a:lnTo>
                  <a:lnTo>
                    <a:pt x="12" y="34"/>
                  </a:lnTo>
                  <a:lnTo>
                    <a:pt x="8" y="44"/>
                  </a:lnTo>
                  <a:lnTo>
                    <a:pt x="4" y="54"/>
                  </a:lnTo>
                  <a:lnTo>
                    <a:pt x="2" y="66"/>
                  </a:lnTo>
                  <a:lnTo>
                    <a:pt x="0" y="76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96"/>
                  </a:lnTo>
                  <a:lnTo>
                    <a:pt x="6" y="202"/>
                  </a:lnTo>
                  <a:lnTo>
                    <a:pt x="10" y="208"/>
                  </a:lnTo>
                  <a:lnTo>
                    <a:pt x="18" y="208"/>
                  </a:lnTo>
                  <a:lnTo>
                    <a:pt x="18" y="208"/>
                  </a:lnTo>
                  <a:lnTo>
                    <a:pt x="24" y="208"/>
                  </a:lnTo>
                  <a:lnTo>
                    <a:pt x="30" y="202"/>
                  </a:lnTo>
                  <a:lnTo>
                    <a:pt x="32" y="196"/>
                  </a:lnTo>
                  <a:lnTo>
                    <a:pt x="34" y="1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4" y="74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40" y="74"/>
                  </a:lnTo>
                  <a:lnTo>
                    <a:pt x="40" y="88"/>
                  </a:lnTo>
                  <a:lnTo>
                    <a:pt x="40" y="208"/>
                  </a:lnTo>
                  <a:lnTo>
                    <a:pt x="40" y="390"/>
                  </a:lnTo>
                  <a:lnTo>
                    <a:pt x="40" y="390"/>
                  </a:lnTo>
                  <a:lnTo>
                    <a:pt x="42" y="396"/>
                  </a:lnTo>
                  <a:lnTo>
                    <a:pt x="46" y="404"/>
                  </a:lnTo>
                  <a:lnTo>
                    <a:pt x="52" y="408"/>
                  </a:lnTo>
                  <a:lnTo>
                    <a:pt x="60" y="410"/>
                  </a:lnTo>
                  <a:lnTo>
                    <a:pt x="62" y="410"/>
                  </a:lnTo>
                  <a:lnTo>
                    <a:pt x="62" y="410"/>
                  </a:lnTo>
                  <a:lnTo>
                    <a:pt x="70" y="408"/>
                  </a:lnTo>
                  <a:lnTo>
                    <a:pt x="76" y="404"/>
                  </a:lnTo>
                  <a:lnTo>
                    <a:pt x="82" y="396"/>
                  </a:lnTo>
                  <a:lnTo>
                    <a:pt x="82" y="390"/>
                  </a:lnTo>
                  <a:lnTo>
                    <a:pt x="82" y="232"/>
                  </a:lnTo>
                  <a:lnTo>
                    <a:pt x="82" y="232"/>
                  </a:lnTo>
                  <a:lnTo>
                    <a:pt x="84" y="218"/>
                  </a:lnTo>
                  <a:lnTo>
                    <a:pt x="86" y="212"/>
                  </a:lnTo>
                  <a:lnTo>
                    <a:pt x="86" y="212"/>
                  </a:lnTo>
                  <a:lnTo>
                    <a:pt x="88" y="218"/>
                  </a:lnTo>
                  <a:lnTo>
                    <a:pt x="88" y="232"/>
                  </a:lnTo>
                  <a:lnTo>
                    <a:pt x="88" y="390"/>
                  </a:lnTo>
                  <a:lnTo>
                    <a:pt x="88" y="390"/>
                  </a:lnTo>
                  <a:lnTo>
                    <a:pt x="90" y="396"/>
                  </a:lnTo>
                  <a:lnTo>
                    <a:pt x="94" y="404"/>
                  </a:lnTo>
                  <a:lnTo>
                    <a:pt x="100" y="408"/>
                  </a:lnTo>
                  <a:lnTo>
                    <a:pt x="108" y="410"/>
                  </a:lnTo>
                  <a:lnTo>
                    <a:pt x="112" y="410"/>
                  </a:lnTo>
                  <a:lnTo>
                    <a:pt x="112" y="410"/>
                  </a:lnTo>
                  <a:lnTo>
                    <a:pt x="120" y="408"/>
                  </a:lnTo>
                  <a:lnTo>
                    <a:pt x="126" y="404"/>
                  </a:lnTo>
                  <a:lnTo>
                    <a:pt x="130" y="396"/>
                  </a:lnTo>
                  <a:lnTo>
                    <a:pt x="132" y="390"/>
                  </a:lnTo>
                  <a:lnTo>
                    <a:pt x="132" y="208"/>
                  </a:lnTo>
                  <a:lnTo>
                    <a:pt x="132" y="88"/>
                  </a:lnTo>
                  <a:lnTo>
                    <a:pt x="132" y="88"/>
                  </a:lnTo>
                  <a:lnTo>
                    <a:pt x="132" y="74"/>
                  </a:lnTo>
                  <a:lnTo>
                    <a:pt x="134" y="68"/>
                  </a:lnTo>
                  <a:lnTo>
                    <a:pt x="134" y="68"/>
                  </a:lnTo>
                  <a:lnTo>
                    <a:pt x="136" y="74"/>
                  </a:lnTo>
                  <a:lnTo>
                    <a:pt x="138" y="88"/>
                  </a:lnTo>
                  <a:lnTo>
                    <a:pt x="138" y="188"/>
                  </a:lnTo>
                  <a:lnTo>
                    <a:pt x="138" y="188"/>
                  </a:lnTo>
                  <a:lnTo>
                    <a:pt x="138" y="196"/>
                  </a:lnTo>
                  <a:lnTo>
                    <a:pt x="142" y="202"/>
                  </a:lnTo>
                  <a:lnTo>
                    <a:pt x="148" y="208"/>
                  </a:lnTo>
                  <a:lnTo>
                    <a:pt x="154" y="208"/>
                  </a:lnTo>
                  <a:lnTo>
                    <a:pt x="154" y="208"/>
                  </a:lnTo>
                  <a:lnTo>
                    <a:pt x="160" y="208"/>
                  </a:lnTo>
                  <a:lnTo>
                    <a:pt x="166" y="202"/>
                  </a:lnTo>
                  <a:lnTo>
                    <a:pt x="170" y="196"/>
                  </a:lnTo>
                  <a:lnTo>
                    <a:pt x="170" y="188"/>
                  </a:lnTo>
                  <a:lnTo>
                    <a:pt x="170" y="76"/>
                  </a:lnTo>
                  <a:lnTo>
                    <a:pt x="170" y="76"/>
                  </a:lnTo>
                  <a:lnTo>
                    <a:pt x="170" y="66"/>
                  </a:lnTo>
                  <a:lnTo>
                    <a:pt x="168" y="54"/>
                  </a:lnTo>
                  <a:lnTo>
                    <a:pt x="164" y="44"/>
                  </a:lnTo>
                  <a:lnTo>
                    <a:pt x="160" y="34"/>
                  </a:lnTo>
                  <a:lnTo>
                    <a:pt x="154" y="26"/>
                  </a:lnTo>
                  <a:lnTo>
                    <a:pt x="146" y="18"/>
                  </a:lnTo>
                  <a:lnTo>
                    <a:pt x="138" y="10"/>
                  </a:lnTo>
                  <a:lnTo>
                    <a:pt x="130" y="4"/>
                  </a:lnTo>
                  <a:lnTo>
                    <a:pt x="130" y="4"/>
                  </a:lnTo>
                  <a:lnTo>
                    <a:pt x="122" y="2"/>
                  </a:lnTo>
                  <a:lnTo>
                    <a:pt x="114" y="0"/>
                  </a:lnTo>
                  <a:lnTo>
                    <a:pt x="106" y="0"/>
                  </a:lnTo>
                  <a:lnTo>
                    <a:pt x="100" y="2"/>
                  </a:lnTo>
                  <a:lnTo>
                    <a:pt x="100" y="2"/>
                  </a:lnTo>
                  <a:close/>
                </a:path>
              </a:pathLst>
            </a:custGeom>
            <a:solidFill>
              <a:srgbClr val="0085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717171" y="5413753"/>
              <a:ext cx="140330" cy="4752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0277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7938358" y="1906414"/>
            <a:ext cx="677489" cy="2818730"/>
          </a:xfrm>
          <a:prstGeom prst="rect">
            <a:avLst/>
          </a:prstGeom>
          <a:solidFill>
            <a:srgbClr val="F25F5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620125" y="1906414"/>
            <a:ext cx="724592" cy="2818730"/>
          </a:xfrm>
          <a:prstGeom prst="rect">
            <a:avLst/>
          </a:prstGeom>
          <a:solidFill>
            <a:srgbClr val="F25F5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344718" y="1906414"/>
            <a:ext cx="1278998" cy="2818730"/>
          </a:xfrm>
          <a:prstGeom prst="rect">
            <a:avLst/>
          </a:prstGeom>
          <a:solidFill>
            <a:srgbClr val="F25F5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623716" y="1906672"/>
            <a:ext cx="587209" cy="2818472"/>
          </a:xfrm>
          <a:prstGeom prst="rect">
            <a:avLst/>
          </a:prstGeom>
          <a:solidFill>
            <a:srgbClr val="F25F5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210926" y="1906414"/>
            <a:ext cx="427624" cy="2818730"/>
          </a:xfrm>
          <a:prstGeom prst="rect">
            <a:avLst/>
          </a:prstGeom>
          <a:solidFill>
            <a:srgbClr val="F25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3701"/>
            <a:ext cx="12192002" cy="1257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152" y="254311"/>
            <a:ext cx="1265332" cy="359974"/>
          </a:xfrm>
          <a:prstGeom prst="rect">
            <a:avLst/>
          </a:prstGeom>
        </p:spPr>
      </p:pic>
      <p:sp>
        <p:nvSpPr>
          <p:cNvPr id="11" name="Объект 4"/>
          <p:cNvSpPr txBox="1">
            <a:spLocks/>
          </p:cNvSpPr>
          <p:nvPr/>
        </p:nvSpPr>
        <p:spPr>
          <a:xfrm>
            <a:off x="623392" y="1338829"/>
            <a:ext cx="5588812" cy="308316"/>
          </a:xfrm>
          <a:prstGeom prst="rect">
            <a:avLst/>
          </a:prstGeom>
          <a:solidFill>
            <a:srgbClr val="01854F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Шкала демографического старения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Божё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-Гарнье –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Россета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1384" y="692696"/>
            <a:ext cx="11161240" cy="5690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44525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3" name="Объект 4"/>
          <p:cNvSpPr txBox="1">
            <a:spLocks/>
          </p:cNvSpPr>
          <p:nvPr/>
        </p:nvSpPr>
        <p:spPr>
          <a:xfrm>
            <a:off x="6247392" y="1340768"/>
            <a:ext cx="5469509" cy="296830"/>
          </a:xfrm>
          <a:prstGeom prst="rect">
            <a:avLst/>
          </a:prstGeom>
          <a:solidFill>
            <a:srgbClr val="01854F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Факт и прогноз доли людей в возрасте 60 лет и старше: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96869" y="5459145"/>
            <a:ext cx="11100291" cy="850175"/>
          </a:xfrm>
          <a:prstGeom prst="rect">
            <a:avLst/>
          </a:prstGeom>
          <a:solidFill>
            <a:srgbClr val="DE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767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Прогнозы как ЕНПФ, так и ООН, показывают, что:</a:t>
            </a:r>
          </a:p>
          <a:p>
            <a:pPr marL="619125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Казахстане к 2050 году будет наблюдаться высокий уровень демографической старости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согласно шкале демографического старения Ж. </a:t>
            </a:r>
            <a:r>
              <a:rPr kumimoji="0" lang="ru-RU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Божё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-Гарнье – Э. </a:t>
            </a:r>
            <a:r>
              <a:rPr kumimoji="0" lang="ru-RU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Россета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доля людей в возрасте 60 лет и старше достигнет 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16,7%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19,0%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прогнозу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ООН). </a:t>
            </a:r>
          </a:p>
          <a:p>
            <a:pPr marL="619125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прогнозу</a:t>
            </a:r>
            <a:r>
              <a:rPr kumimoji="0" lang="ru-RU" altLang="ru-RU" sz="1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ЕНПФ </a:t>
            </a:r>
            <a:r>
              <a:rPr kumimoji="0" lang="ru-RU" alt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2050 году в среднем каждый шестой </a:t>
            </a:r>
            <a:r>
              <a:rPr kumimoji="0" lang="ru-RU" alt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казахстанец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будет находится в возрасте 60 лет или старше.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622295" y="5704984"/>
            <a:ext cx="360040" cy="446276"/>
            <a:chOff x="3476780" y="-1059278"/>
            <a:chExt cx="713803" cy="884772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3476780" y="-976648"/>
              <a:ext cx="713803" cy="760875"/>
              <a:chOff x="696735" y="1804358"/>
              <a:chExt cx="1238391" cy="1427168"/>
            </a:xfrm>
          </p:grpSpPr>
          <p:sp>
            <p:nvSpPr>
              <p:cNvPr id="18" name="Овал 17"/>
              <p:cNvSpPr/>
              <p:nvPr/>
            </p:nvSpPr>
            <p:spPr bwMode="auto">
              <a:xfrm>
                <a:off x="704749" y="1804358"/>
                <a:ext cx="1222363" cy="122236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  <p:pic>
            <p:nvPicPr>
              <p:cNvPr id="19" name="Рисунок 18" descr="001.png"/>
              <p:cNvPicPr preferRelativeResize="0"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735" y="3102104"/>
                <a:ext cx="1238391" cy="129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3686756" y="-1059278"/>
              <a:ext cx="314239" cy="884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300" b="1" i="0" u="none" strike="noStrike" kern="1200" cap="none" spc="0" normalizeH="0" baseline="0" noProof="0" dirty="0">
                  <a:ln>
                    <a:noFill/>
                  </a:ln>
                  <a:solidFill>
                    <a:srgbClr val="F25F5C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!</a:t>
              </a:r>
            </a:p>
          </p:txBody>
        </p:sp>
      </p:grpSp>
      <p:sp>
        <p:nvSpPr>
          <p:cNvPr id="20" name="Объект 4"/>
          <p:cNvSpPr txBox="1">
            <a:spLocks/>
          </p:cNvSpPr>
          <p:nvPr/>
        </p:nvSpPr>
        <p:spPr>
          <a:xfrm>
            <a:off x="596869" y="692696"/>
            <a:ext cx="10683707" cy="5040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185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Демографическое старение населения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увеличение доли пожилых людей в общей численности населения</a:t>
            </a: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706719" y="1773987"/>
          <a:ext cx="5360304" cy="3528392"/>
        </p:xfrm>
        <a:graphic>
          <a:graphicData uri="http://schemas.openxmlformats.org/drawingml/2006/table">
            <a:tbl>
              <a:tblPr/>
              <a:tblGrid>
                <a:gridCol w="502310">
                  <a:extLst>
                    <a:ext uri="{9D8B030D-6E8A-4147-A177-3AD203B41FA5}">
                      <a16:colId xmlns:a16="http://schemas.microsoft.com/office/drawing/2014/main" val="580614117"/>
                    </a:ext>
                  </a:extLst>
                </a:gridCol>
                <a:gridCol w="1379000">
                  <a:extLst>
                    <a:ext uri="{9D8B030D-6E8A-4147-A177-3AD203B41FA5}">
                      <a16:colId xmlns:a16="http://schemas.microsoft.com/office/drawing/2014/main" val="3915269865"/>
                    </a:ext>
                  </a:extLst>
                </a:gridCol>
                <a:gridCol w="3478994">
                  <a:extLst>
                    <a:ext uri="{9D8B030D-6E8A-4147-A177-3AD203B41FA5}">
                      <a16:colId xmlns:a16="http://schemas.microsoft.com/office/drawing/2014/main" val="642157044"/>
                    </a:ext>
                  </a:extLst>
                </a:gridCol>
              </a:tblGrid>
              <a:tr h="5190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EAE1D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EAE1D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лиц в возрасте 60 лет и старше,%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EAE1D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Этапы старения и уровня старости населения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511520"/>
                  </a:ext>
                </a:extLst>
              </a:tr>
              <a:tr h="355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1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1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Демографическая молодость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1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685423"/>
                  </a:ext>
                </a:extLst>
              </a:tr>
              <a:tr h="3863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1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1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Первое преддверие старости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1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68460"/>
                  </a:ext>
                </a:extLst>
              </a:tr>
              <a:tr h="3863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5F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5F5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Собственно преддверие старости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5F5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580336"/>
                  </a:ext>
                </a:extLst>
              </a:tr>
              <a:tr h="3863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5F5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и выше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5F5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Демографическая старость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5F5C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617340"/>
                  </a:ext>
                </a:extLst>
              </a:tr>
              <a:tr h="3863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5F5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5F5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Начальный уровень демографической старости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5F5C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529317"/>
                  </a:ext>
                </a:extLst>
              </a:tr>
              <a:tr h="3863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5F5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5F5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Средний уровень демографической старости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5F5C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421670"/>
                  </a:ext>
                </a:extLst>
              </a:tr>
              <a:tr h="3795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5F5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5F5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Высокий уровень демографической старости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F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812734"/>
                  </a:ext>
                </a:extLst>
              </a:tr>
              <a:tr h="342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5F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и выше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5F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Очень высокий уровень демографической старости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5F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817934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601261" y="118050"/>
            <a:ext cx="8667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1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6953"/>
                </a:solidFill>
                <a:effectLst/>
                <a:uLnTx/>
                <a:uFillTx/>
                <a:latin typeface="Arial" panose="020B0604020202020204" pitchFamily="34" charset="0"/>
                <a:ea typeface="Arial KZ" pitchFamily="34" charset="0"/>
                <a:cs typeface="Arial" panose="020B0604020202020204" pitchFamily="34" charset="0"/>
              </a:rPr>
              <a:t>СТАРЕНИЕ НАСЕЛЕНИЯ: ПОНЯТИЕ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33233" y="6329215"/>
            <a:ext cx="820891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Источник: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United Nations, Department of Economic and Social Affairs, Population Division (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202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4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).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World Population Prospects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202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4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7523984"/>
              </p:ext>
            </p:extLst>
          </p:nvPr>
        </p:nvGraphicFramePr>
        <p:xfrm>
          <a:off x="6004089" y="1773987"/>
          <a:ext cx="5771470" cy="3691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5544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3">
            <a:extLst>
              <a:ext uri="{FF2B5EF4-FFF2-40B4-BE49-F238E27FC236}">
                <a16:creationId xmlns:a16="http://schemas.microsoft.com/office/drawing/2014/main" id="{0A64D5E4-698F-E27A-45A0-0D67738E56A8}"/>
              </a:ext>
            </a:extLst>
          </p:cNvPr>
          <p:cNvGraphicFramePr>
            <a:graphicFrameLocks/>
          </p:cNvGraphicFramePr>
          <p:nvPr/>
        </p:nvGraphicFramePr>
        <p:xfrm>
          <a:off x="792036" y="1489459"/>
          <a:ext cx="10967963" cy="3636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3701"/>
            <a:ext cx="12192000" cy="1257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152" y="254311"/>
            <a:ext cx="1265332" cy="359974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526704" y="692696"/>
            <a:ext cx="11161240" cy="5690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44525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95400" y="692696"/>
            <a:ext cx="11161240" cy="5690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44525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08" name="TextBox 307"/>
          <p:cNvSpPr txBox="1"/>
          <p:nvPr/>
        </p:nvSpPr>
        <p:spPr>
          <a:xfrm>
            <a:off x="695400" y="163959"/>
            <a:ext cx="93358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1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6953"/>
                </a:solidFill>
                <a:effectLst/>
                <a:uLnTx/>
                <a:uFillTx/>
                <a:latin typeface="Arial" panose="020B0604020202020204" pitchFamily="34" charset="0"/>
                <a:ea typeface="Arial KZ" pitchFamily="34" charset="0"/>
                <a:cs typeface="Arial" panose="020B0604020202020204" pitchFamily="34" charset="0"/>
              </a:rPr>
              <a:t>КОЭФФИЦИЕНТ ПОТЕНЦИАЛЬНОЙ ПОДДЕРЖКИ, СТРАНЫ МИРА</a:t>
            </a:r>
          </a:p>
        </p:txBody>
      </p:sp>
      <p:grpSp>
        <p:nvGrpSpPr>
          <p:cNvPr id="312" name="Группа 311"/>
          <p:cNvGrpSpPr/>
          <p:nvPr/>
        </p:nvGrpSpPr>
        <p:grpSpPr>
          <a:xfrm>
            <a:off x="792039" y="5296786"/>
            <a:ext cx="10967961" cy="627675"/>
            <a:chOff x="716590" y="6932022"/>
            <a:chExt cx="10967961" cy="854000"/>
          </a:xfrm>
        </p:grpSpPr>
        <p:sp>
          <p:nvSpPr>
            <p:cNvPr id="313" name="Прямоугольник 312"/>
            <p:cNvSpPr/>
            <p:nvPr/>
          </p:nvSpPr>
          <p:spPr>
            <a:xfrm>
              <a:off x="757157" y="6984225"/>
              <a:ext cx="10830197" cy="7499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Согласно прогнозам ООН, большинство стран мира столкнутся с процессом снижения коэффициента потенциальной поддержки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4" name="Прямоугольник 313"/>
            <p:cNvSpPr/>
            <p:nvPr/>
          </p:nvSpPr>
          <p:spPr>
            <a:xfrm>
              <a:off x="716590" y="6932022"/>
              <a:ext cx="10967961" cy="854000"/>
            </a:xfrm>
            <a:prstGeom prst="rect">
              <a:avLst/>
            </a:prstGeom>
            <a:noFill/>
            <a:ln w="19050" cap="rnd">
              <a:solidFill>
                <a:srgbClr val="00854F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5" name="Группа 314"/>
          <p:cNvGrpSpPr/>
          <p:nvPr/>
        </p:nvGrpSpPr>
        <p:grpSpPr>
          <a:xfrm>
            <a:off x="792037" y="1020684"/>
            <a:ext cx="2429434" cy="298049"/>
            <a:chOff x="792037" y="982111"/>
            <a:chExt cx="2429434" cy="298049"/>
          </a:xfrm>
        </p:grpSpPr>
        <p:sp>
          <p:nvSpPr>
            <p:cNvPr id="316" name="Freeform 36"/>
            <p:cNvSpPr>
              <a:spLocks/>
            </p:cNvSpPr>
            <p:nvPr/>
          </p:nvSpPr>
          <p:spPr bwMode="auto">
            <a:xfrm>
              <a:off x="792039" y="982111"/>
              <a:ext cx="2429432" cy="298049"/>
            </a:xfrm>
            <a:custGeom>
              <a:avLst/>
              <a:gdLst>
                <a:gd name="connsiteX0" fmla="*/ 4211 w 5004"/>
                <a:gd name="connsiteY0" fmla="*/ 446 h 446"/>
                <a:gd name="connsiteX1" fmla="*/ 0 w 5004"/>
                <a:gd name="connsiteY1" fmla="*/ 446 h 446"/>
                <a:gd name="connsiteX2" fmla="*/ 0 w 5004"/>
                <a:gd name="connsiteY2" fmla="*/ 0 h 446"/>
                <a:gd name="connsiteX3" fmla="*/ 5004 w 5004"/>
                <a:gd name="connsiteY3" fmla="*/ 0 h 446"/>
                <a:gd name="connsiteX4" fmla="*/ 4211 w 5004"/>
                <a:gd name="connsiteY4" fmla="*/ 446 h 446"/>
                <a:gd name="connsiteX0" fmla="*/ 4211 w 4397"/>
                <a:gd name="connsiteY0" fmla="*/ 446 h 446"/>
                <a:gd name="connsiteX1" fmla="*/ 0 w 4397"/>
                <a:gd name="connsiteY1" fmla="*/ 446 h 446"/>
                <a:gd name="connsiteX2" fmla="*/ 0 w 4397"/>
                <a:gd name="connsiteY2" fmla="*/ 0 h 446"/>
                <a:gd name="connsiteX3" fmla="*/ 4397 w 4397"/>
                <a:gd name="connsiteY3" fmla="*/ 0 h 446"/>
                <a:gd name="connsiteX4" fmla="*/ 4211 w 4397"/>
                <a:gd name="connsiteY4" fmla="*/ 446 h 446"/>
                <a:gd name="connsiteX0" fmla="*/ 4211 w 4397"/>
                <a:gd name="connsiteY0" fmla="*/ 702 h 702"/>
                <a:gd name="connsiteX1" fmla="*/ 0 w 4397"/>
                <a:gd name="connsiteY1" fmla="*/ 702 h 702"/>
                <a:gd name="connsiteX2" fmla="*/ 0 w 4397"/>
                <a:gd name="connsiteY2" fmla="*/ 256 h 702"/>
                <a:gd name="connsiteX3" fmla="*/ 4397 w 4397"/>
                <a:gd name="connsiteY3" fmla="*/ 0 h 702"/>
                <a:gd name="connsiteX4" fmla="*/ 4211 w 4397"/>
                <a:gd name="connsiteY4" fmla="*/ 702 h 702"/>
                <a:gd name="connsiteX0" fmla="*/ 4211 w 4397"/>
                <a:gd name="connsiteY0" fmla="*/ 702 h 702"/>
                <a:gd name="connsiteX1" fmla="*/ 0 w 4397"/>
                <a:gd name="connsiteY1" fmla="*/ 702 h 702"/>
                <a:gd name="connsiteX2" fmla="*/ 0 w 4397"/>
                <a:gd name="connsiteY2" fmla="*/ 256 h 702"/>
                <a:gd name="connsiteX3" fmla="*/ 4397 w 4397"/>
                <a:gd name="connsiteY3" fmla="*/ 0 h 702"/>
                <a:gd name="connsiteX4" fmla="*/ 4211 w 4397"/>
                <a:gd name="connsiteY4" fmla="*/ 702 h 702"/>
                <a:gd name="connsiteX0" fmla="*/ 4211 w 4397"/>
                <a:gd name="connsiteY0" fmla="*/ 702 h 702"/>
                <a:gd name="connsiteX1" fmla="*/ 0 w 4397"/>
                <a:gd name="connsiteY1" fmla="*/ 702 h 702"/>
                <a:gd name="connsiteX2" fmla="*/ 0 w 4397"/>
                <a:gd name="connsiteY2" fmla="*/ 0 h 702"/>
                <a:gd name="connsiteX3" fmla="*/ 4397 w 4397"/>
                <a:gd name="connsiteY3" fmla="*/ 0 h 702"/>
                <a:gd name="connsiteX4" fmla="*/ 4211 w 4397"/>
                <a:gd name="connsiteY4" fmla="*/ 702 h 702"/>
                <a:gd name="connsiteX0" fmla="*/ 9577 w 9762"/>
                <a:gd name="connsiteY0" fmla="*/ 10000 h 10000"/>
                <a:gd name="connsiteX1" fmla="*/ 0 w 9762"/>
                <a:gd name="connsiteY1" fmla="*/ 10000 h 10000"/>
                <a:gd name="connsiteX2" fmla="*/ 0 w 9762"/>
                <a:gd name="connsiteY2" fmla="*/ 0 h 10000"/>
                <a:gd name="connsiteX3" fmla="*/ 9762 w 9762"/>
                <a:gd name="connsiteY3" fmla="*/ 0 h 10000"/>
                <a:gd name="connsiteX4" fmla="*/ 9577 w 9762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62" h="10000">
                  <a:moveTo>
                    <a:pt x="9577" y="10000"/>
                  </a:moveTo>
                  <a:lnTo>
                    <a:pt x="0" y="10000"/>
                  </a:lnTo>
                  <a:lnTo>
                    <a:pt x="0" y="0"/>
                  </a:lnTo>
                  <a:lnTo>
                    <a:pt x="9762" y="0"/>
                  </a:lnTo>
                  <a:cubicBezTo>
                    <a:pt x="9700" y="3333"/>
                    <a:pt x="9639" y="6667"/>
                    <a:pt x="9577" y="100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792037" y="992117"/>
              <a:ext cx="177851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0" i="0" u="none" strike="noStrike" kern="1200" spc="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Факт на 20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21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год</a:t>
              </a:r>
            </a:p>
          </p:txBody>
        </p:sp>
      </p:grpSp>
      <p:grpSp>
        <p:nvGrpSpPr>
          <p:cNvPr id="318" name="Группа 317"/>
          <p:cNvGrpSpPr/>
          <p:nvPr/>
        </p:nvGrpSpPr>
        <p:grpSpPr>
          <a:xfrm>
            <a:off x="6425191" y="1020684"/>
            <a:ext cx="2429434" cy="298049"/>
            <a:chOff x="792037" y="982111"/>
            <a:chExt cx="2429434" cy="298049"/>
          </a:xfrm>
        </p:grpSpPr>
        <p:sp>
          <p:nvSpPr>
            <p:cNvPr id="319" name="Freeform 36"/>
            <p:cNvSpPr>
              <a:spLocks/>
            </p:cNvSpPr>
            <p:nvPr/>
          </p:nvSpPr>
          <p:spPr bwMode="auto">
            <a:xfrm>
              <a:off x="792039" y="982111"/>
              <a:ext cx="2429432" cy="298049"/>
            </a:xfrm>
            <a:custGeom>
              <a:avLst/>
              <a:gdLst>
                <a:gd name="connsiteX0" fmla="*/ 4211 w 5004"/>
                <a:gd name="connsiteY0" fmla="*/ 446 h 446"/>
                <a:gd name="connsiteX1" fmla="*/ 0 w 5004"/>
                <a:gd name="connsiteY1" fmla="*/ 446 h 446"/>
                <a:gd name="connsiteX2" fmla="*/ 0 w 5004"/>
                <a:gd name="connsiteY2" fmla="*/ 0 h 446"/>
                <a:gd name="connsiteX3" fmla="*/ 5004 w 5004"/>
                <a:gd name="connsiteY3" fmla="*/ 0 h 446"/>
                <a:gd name="connsiteX4" fmla="*/ 4211 w 5004"/>
                <a:gd name="connsiteY4" fmla="*/ 446 h 446"/>
                <a:gd name="connsiteX0" fmla="*/ 4211 w 4397"/>
                <a:gd name="connsiteY0" fmla="*/ 446 h 446"/>
                <a:gd name="connsiteX1" fmla="*/ 0 w 4397"/>
                <a:gd name="connsiteY1" fmla="*/ 446 h 446"/>
                <a:gd name="connsiteX2" fmla="*/ 0 w 4397"/>
                <a:gd name="connsiteY2" fmla="*/ 0 h 446"/>
                <a:gd name="connsiteX3" fmla="*/ 4397 w 4397"/>
                <a:gd name="connsiteY3" fmla="*/ 0 h 446"/>
                <a:gd name="connsiteX4" fmla="*/ 4211 w 4397"/>
                <a:gd name="connsiteY4" fmla="*/ 446 h 446"/>
                <a:gd name="connsiteX0" fmla="*/ 4211 w 4397"/>
                <a:gd name="connsiteY0" fmla="*/ 702 h 702"/>
                <a:gd name="connsiteX1" fmla="*/ 0 w 4397"/>
                <a:gd name="connsiteY1" fmla="*/ 702 h 702"/>
                <a:gd name="connsiteX2" fmla="*/ 0 w 4397"/>
                <a:gd name="connsiteY2" fmla="*/ 256 h 702"/>
                <a:gd name="connsiteX3" fmla="*/ 4397 w 4397"/>
                <a:gd name="connsiteY3" fmla="*/ 0 h 702"/>
                <a:gd name="connsiteX4" fmla="*/ 4211 w 4397"/>
                <a:gd name="connsiteY4" fmla="*/ 702 h 702"/>
                <a:gd name="connsiteX0" fmla="*/ 4211 w 4397"/>
                <a:gd name="connsiteY0" fmla="*/ 702 h 702"/>
                <a:gd name="connsiteX1" fmla="*/ 0 w 4397"/>
                <a:gd name="connsiteY1" fmla="*/ 702 h 702"/>
                <a:gd name="connsiteX2" fmla="*/ 0 w 4397"/>
                <a:gd name="connsiteY2" fmla="*/ 256 h 702"/>
                <a:gd name="connsiteX3" fmla="*/ 4397 w 4397"/>
                <a:gd name="connsiteY3" fmla="*/ 0 h 702"/>
                <a:gd name="connsiteX4" fmla="*/ 4211 w 4397"/>
                <a:gd name="connsiteY4" fmla="*/ 702 h 702"/>
                <a:gd name="connsiteX0" fmla="*/ 4211 w 4397"/>
                <a:gd name="connsiteY0" fmla="*/ 702 h 702"/>
                <a:gd name="connsiteX1" fmla="*/ 0 w 4397"/>
                <a:gd name="connsiteY1" fmla="*/ 702 h 702"/>
                <a:gd name="connsiteX2" fmla="*/ 0 w 4397"/>
                <a:gd name="connsiteY2" fmla="*/ 0 h 702"/>
                <a:gd name="connsiteX3" fmla="*/ 4397 w 4397"/>
                <a:gd name="connsiteY3" fmla="*/ 0 h 702"/>
                <a:gd name="connsiteX4" fmla="*/ 4211 w 4397"/>
                <a:gd name="connsiteY4" fmla="*/ 702 h 702"/>
                <a:gd name="connsiteX0" fmla="*/ 9577 w 9762"/>
                <a:gd name="connsiteY0" fmla="*/ 10000 h 10000"/>
                <a:gd name="connsiteX1" fmla="*/ 0 w 9762"/>
                <a:gd name="connsiteY1" fmla="*/ 10000 h 10000"/>
                <a:gd name="connsiteX2" fmla="*/ 0 w 9762"/>
                <a:gd name="connsiteY2" fmla="*/ 0 h 10000"/>
                <a:gd name="connsiteX3" fmla="*/ 9762 w 9762"/>
                <a:gd name="connsiteY3" fmla="*/ 0 h 10000"/>
                <a:gd name="connsiteX4" fmla="*/ 9577 w 9762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62" h="10000">
                  <a:moveTo>
                    <a:pt x="9577" y="10000"/>
                  </a:moveTo>
                  <a:lnTo>
                    <a:pt x="0" y="10000"/>
                  </a:lnTo>
                  <a:lnTo>
                    <a:pt x="0" y="0"/>
                  </a:lnTo>
                  <a:lnTo>
                    <a:pt x="9762" y="0"/>
                  </a:lnTo>
                  <a:cubicBezTo>
                    <a:pt x="9700" y="3333"/>
                    <a:pt x="9639" y="6667"/>
                    <a:pt x="9577" y="100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0" name="TextBox 319"/>
            <p:cNvSpPr txBox="1"/>
            <p:nvPr/>
          </p:nvSpPr>
          <p:spPr>
            <a:xfrm>
              <a:off x="792037" y="992117"/>
              <a:ext cx="177851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0" i="0" u="none" strike="noStrike" kern="1200" spc="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Прогноз на 2050 год</a:t>
              </a: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640" y="1370115"/>
            <a:ext cx="5865377" cy="27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0835" y="1362136"/>
            <a:ext cx="5793488" cy="27000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33630" y="6231923"/>
            <a:ext cx="820891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Источник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: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United Nations, Department of Economic and Social Affairs, Population Division (20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22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).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World Population Prospects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20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426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" y="6579973"/>
            <a:ext cx="12192002" cy="1257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152" y="254311"/>
            <a:ext cx="1265332" cy="359974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200200"/>
              </p:ext>
            </p:extLst>
          </p:nvPr>
        </p:nvGraphicFramePr>
        <p:xfrm>
          <a:off x="597093" y="955495"/>
          <a:ext cx="5350945" cy="2883080"/>
        </p:xfrm>
        <a:graphic>
          <a:graphicData uri="http://schemas.openxmlformats.org/drawingml/2006/table">
            <a:tbl>
              <a:tblPr/>
              <a:tblGrid>
                <a:gridCol w="839350">
                  <a:extLst>
                    <a:ext uri="{9D8B030D-6E8A-4147-A177-3AD203B41FA5}">
                      <a16:colId xmlns:a16="http://schemas.microsoft.com/office/drawing/2014/main" val="554249520"/>
                    </a:ext>
                  </a:extLst>
                </a:gridCol>
                <a:gridCol w="862873">
                  <a:extLst>
                    <a:ext uri="{9D8B030D-6E8A-4147-A177-3AD203B41FA5}">
                      <a16:colId xmlns:a16="http://schemas.microsoft.com/office/drawing/2014/main" val="2432472387"/>
                    </a:ext>
                  </a:extLst>
                </a:gridCol>
                <a:gridCol w="680393">
                  <a:extLst>
                    <a:ext uri="{9D8B030D-6E8A-4147-A177-3AD203B41FA5}">
                      <a16:colId xmlns:a16="http://schemas.microsoft.com/office/drawing/2014/main" val="2542808433"/>
                    </a:ext>
                  </a:extLst>
                </a:gridCol>
                <a:gridCol w="727117">
                  <a:extLst>
                    <a:ext uri="{9D8B030D-6E8A-4147-A177-3AD203B41FA5}">
                      <a16:colId xmlns:a16="http://schemas.microsoft.com/office/drawing/2014/main" val="2405419889"/>
                    </a:ext>
                  </a:extLst>
                </a:gridCol>
                <a:gridCol w="688026">
                  <a:extLst>
                    <a:ext uri="{9D8B030D-6E8A-4147-A177-3AD203B41FA5}">
                      <a16:colId xmlns:a16="http://schemas.microsoft.com/office/drawing/2014/main" val="663019876"/>
                    </a:ext>
                  </a:extLst>
                </a:gridCol>
                <a:gridCol w="780830">
                  <a:extLst>
                    <a:ext uri="{9D8B030D-6E8A-4147-A177-3AD203B41FA5}">
                      <a16:colId xmlns:a16="http://schemas.microsoft.com/office/drawing/2014/main" val="2961050380"/>
                    </a:ext>
                  </a:extLst>
                </a:gridCol>
                <a:gridCol w="772356">
                  <a:extLst>
                    <a:ext uri="{9D8B030D-6E8A-4147-A177-3AD203B41FA5}">
                      <a16:colId xmlns:a16="http://schemas.microsoft.com/office/drawing/2014/main" val="3184933414"/>
                    </a:ext>
                  </a:extLst>
                </a:gridCol>
              </a:tblGrid>
              <a:tr h="26269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Вид выплаты</a:t>
                      </a:r>
                      <a:endParaRPr lang="en-US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B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B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Прогноз</a:t>
                      </a: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ЕНПФ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B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830067"/>
                  </a:ext>
                </a:extLst>
              </a:tr>
              <a:tr h="24527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B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2030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B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2040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B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2050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B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2060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B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000830"/>
                  </a:ext>
                </a:extLst>
              </a:tr>
              <a:tr h="258751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Солидарная пенсия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212764"/>
                  </a:ext>
                </a:extLst>
              </a:tr>
              <a:tr h="258751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Базовая пенсия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312265"/>
                  </a:ext>
                </a:extLst>
              </a:tr>
              <a:tr h="44448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ОПВ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 изъятий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069509"/>
                  </a:ext>
                </a:extLst>
              </a:tr>
              <a:tr h="4444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изъятиями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766913"/>
                  </a:ext>
                </a:extLst>
              </a:tr>
              <a:tr h="484324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r>
                        <a:rPr lang="en-US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(1) 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 изъятий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030455"/>
                  </a:ext>
                </a:extLst>
              </a:tr>
              <a:tr h="484324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(2)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изъятиями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848499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6725" y="163959"/>
            <a:ext cx="9331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B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КОЭФФИЦИЕНТ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006B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Arial KZ" pitchFamily="34" charset="0"/>
                <a:cs typeface="Segoe UI" panose="020B0502040204020203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B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ЗАМЕЩЕНИЯ ДОХОДА: ФАКТ И ПРОГНОЗ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0418" y="3854737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досрочные изъятия накоплений на альтернативные цели (жилье/лечение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10243" y="4557564"/>
            <a:ext cx="11008240" cy="1815882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Цель Концепции дальнейшей модернизации пенсионной системы Республики Казахстан до 2030 года: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539750" marR="0" lvl="0" indent="-28575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коэффициент замещения дохода ≥ 40%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69875" marR="0" lvl="0" indent="-269875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kk-K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перспективе 10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 ОПВ </a:t>
            </a:r>
            <a:r>
              <a:rPr kumimoji="0" lang="ru-RU" sz="160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(без изъятий)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Базовая пенсия покрывают 30% утраченного трудового дохода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69875" marR="0" lvl="0" indent="-269875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Введение 5% ОПВР с 2024 года: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2925" marR="0" lvl="0" indent="-276225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восполнить оставшийся дефицит в 10%, стабилизировать ПВ на фоне сворачивания солидарной пенсии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Freeform 12"/>
          <p:cNvSpPr>
            <a:spLocks noChangeAspect="1" noEditPoints="1"/>
          </p:cNvSpPr>
          <p:nvPr/>
        </p:nvSpPr>
        <p:spPr bwMode="auto">
          <a:xfrm>
            <a:off x="597093" y="4575701"/>
            <a:ext cx="313150" cy="254349"/>
          </a:xfrm>
          <a:custGeom>
            <a:avLst/>
            <a:gdLst/>
            <a:ahLst/>
            <a:cxnLst>
              <a:cxn ang="0">
                <a:pos x="12" y="20"/>
              </a:cxn>
              <a:cxn ang="0">
                <a:pos x="342" y="20"/>
              </a:cxn>
              <a:cxn ang="0">
                <a:pos x="348" y="24"/>
              </a:cxn>
              <a:cxn ang="0">
                <a:pos x="352" y="32"/>
              </a:cxn>
              <a:cxn ang="0">
                <a:pos x="352" y="44"/>
              </a:cxn>
              <a:cxn ang="0">
                <a:pos x="396" y="8"/>
              </a:cxn>
              <a:cxn ang="0">
                <a:pos x="402" y="4"/>
              </a:cxn>
              <a:cxn ang="0">
                <a:pos x="416" y="0"/>
              </a:cxn>
              <a:cxn ang="0">
                <a:pos x="430" y="2"/>
              </a:cxn>
              <a:cxn ang="0">
                <a:pos x="446" y="12"/>
              </a:cxn>
              <a:cxn ang="0">
                <a:pos x="456" y="30"/>
              </a:cxn>
              <a:cxn ang="0">
                <a:pos x="458" y="44"/>
              </a:cxn>
              <a:cxn ang="0">
                <a:pos x="454" y="56"/>
              </a:cxn>
              <a:cxn ang="0">
                <a:pos x="352" y="170"/>
              </a:cxn>
              <a:cxn ang="0">
                <a:pos x="352" y="362"/>
              </a:cxn>
              <a:cxn ang="0">
                <a:pos x="348" y="370"/>
              </a:cxn>
              <a:cxn ang="0">
                <a:pos x="342" y="372"/>
              </a:cxn>
              <a:cxn ang="0">
                <a:pos x="12" y="372"/>
              </a:cxn>
              <a:cxn ang="0">
                <a:pos x="6" y="372"/>
              </a:cxn>
              <a:cxn ang="0">
                <a:pos x="2" y="366"/>
              </a:cxn>
              <a:cxn ang="0">
                <a:pos x="0" y="362"/>
              </a:cxn>
              <a:cxn ang="0">
                <a:pos x="0" y="32"/>
              </a:cxn>
              <a:cxn ang="0">
                <a:pos x="4" y="24"/>
              </a:cxn>
              <a:cxn ang="0">
                <a:pos x="12" y="20"/>
              </a:cxn>
              <a:cxn ang="0">
                <a:pos x="330" y="62"/>
              </a:cxn>
              <a:cxn ang="0">
                <a:pos x="22" y="42"/>
              </a:cxn>
              <a:cxn ang="0">
                <a:pos x="330" y="350"/>
              </a:cxn>
              <a:cxn ang="0">
                <a:pos x="210" y="326"/>
              </a:cxn>
              <a:cxn ang="0">
                <a:pos x="204" y="330"/>
              </a:cxn>
              <a:cxn ang="0">
                <a:pos x="192" y="330"/>
              </a:cxn>
              <a:cxn ang="0">
                <a:pos x="186" y="326"/>
              </a:cxn>
              <a:cxn ang="0">
                <a:pos x="60" y="194"/>
              </a:cxn>
              <a:cxn ang="0">
                <a:pos x="56" y="186"/>
              </a:cxn>
              <a:cxn ang="0">
                <a:pos x="52" y="172"/>
              </a:cxn>
              <a:cxn ang="0">
                <a:pos x="52" y="166"/>
              </a:cxn>
              <a:cxn ang="0">
                <a:pos x="52" y="166"/>
              </a:cxn>
              <a:cxn ang="0">
                <a:pos x="60" y="148"/>
              </a:cxn>
              <a:cxn ang="0">
                <a:pos x="60" y="148"/>
              </a:cxn>
              <a:cxn ang="0">
                <a:pos x="74" y="136"/>
              </a:cxn>
              <a:cxn ang="0">
                <a:pos x="76" y="134"/>
              </a:cxn>
              <a:cxn ang="0">
                <a:pos x="94" y="130"/>
              </a:cxn>
              <a:cxn ang="0">
                <a:pos x="112" y="134"/>
              </a:cxn>
              <a:cxn ang="0">
                <a:pos x="330" y="62"/>
              </a:cxn>
              <a:cxn ang="0">
                <a:pos x="418" y="36"/>
              </a:cxn>
              <a:cxn ang="0">
                <a:pos x="210" y="210"/>
              </a:cxn>
              <a:cxn ang="0">
                <a:pos x="200" y="214"/>
              </a:cxn>
              <a:cxn ang="0">
                <a:pos x="190" y="212"/>
              </a:cxn>
              <a:cxn ang="0">
                <a:pos x="96" y="166"/>
              </a:cxn>
              <a:cxn ang="0">
                <a:pos x="92" y="168"/>
              </a:cxn>
              <a:cxn ang="0">
                <a:pos x="88" y="170"/>
              </a:cxn>
              <a:cxn ang="0">
                <a:pos x="88" y="170"/>
              </a:cxn>
              <a:cxn ang="0">
                <a:pos x="198" y="286"/>
              </a:cxn>
              <a:cxn ang="0">
                <a:pos x="418" y="36"/>
              </a:cxn>
            </a:cxnLst>
            <a:rect l="0" t="0" r="r" b="b"/>
            <a:pathLst>
              <a:path w="458" h="372">
                <a:moveTo>
                  <a:pt x="12" y="20"/>
                </a:moveTo>
                <a:lnTo>
                  <a:pt x="12" y="20"/>
                </a:lnTo>
                <a:lnTo>
                  <a:pt x="342" y="20"/>
                </a:lnTo>
                <a:lnTo>
                  <a:pt x="342" y="20"/>
                </a:lnTo>
                <a:lnTo>
                  <a:pt x="346" y="22"/>
                </a:lnTo>
                <a:lnTo>
                  <a:pt x="348" y="24"/>
                </a:lnTo>
                <a:lnTo>
                  <a:pt x="352" y="28"/>
                </a:lnTo>
                <a:lnTo>
                  <a:pt x="352" y="32"/>
                </a:lnTo>
                <a:lnTo>
                  <a:pt x="352" y="32"/>
                </a:lnTo>
                <a:lnTo>
                  <a:pt x="352" y="44"/>
                </a:lnTo>
                <a:lnTo>
                  <a:pt x="396" y="8"/>
                </a:lnTo>
                <a:lnTo>
                  <a:pt x="396" y="8"/>
                </a:lnTo>
                <a:lnTo>
                  <a:pt x="396" y="8"/>
                </a:lnTo>
                <a:lnTo>
                  <a:pt x="402" y="4"/>
                </a:lnTo>
                <a:lnTo>
                  <a:pt x="408" y="2"/>
                </a:lnTo>
                <a:lnTo>
                  <a:pt x="416" y="0"/>
                </a:lnTo>
                <a:lnTo>
                  <a:pt x="422" y="0"/>
                </a:lnTo>
                <a:lnTo>
                  <a:pt x="430" y="2"/>
                </a:lnTo>
                <a:lnTo>
                  <a:pt x="436" y="4"/>
                </a:lnTo>
                <a:lnTo>
                  <a:pt x="446" y="12"/>
                </a:lnTo>
                <a:lnTo>
                  <a:pt x="454" y="24"/>
                </a:lnTo>
                <a:lnTo>
                  <a:pt x="456" y="30"/>
                </a:lnTo>
                <a:lnTo>
                  <a:pt x="458" y="36"/>
                </a:lnTo>
                <a:lnTo>
                  <a:pt x="458" y="44"/>
                </a:lnTo>
                <a:lnTo>
                  <a:pt x="456" y="50"/>
                </a:lnTo>
                <a:lnTo>
                  <a:pt x="454" y="56"/>
                </a:lnTo>
                <a:lnTo>
                  <a:pt x="450" y="64"/>
                </a:lnTo>
                <a:lnTo>
                  <a:pt x="352" y="170"/>
                </a:lnTo>
                <a:lnTo>
                  <a:pt x="352" y="362"/>
                </a:lnTo>
                <a:lnTo>
                  <a:pt x="352" y="362"/>
                </a:lnTo>
                <a:lnTo>
                  <a:pt x="352" y="366"/>
                </a:lnTo>
                <a:lnTo>
                  <a:pt x="348" y="370"/>
                </a:lnTo>
                <a:lnTo>
                  <a:pt x="346" y="372"/>
                </a:lnTo>
                <a:lnTo>
                  <a:pt x="342" y="372"/>
                </a:lnTo>
                <a:lnTo>
                  <a:pt x="340" y="372"/>
                </a:lnTo>
                <a:lnTo>
                  <a:pt x="12" y="372"/>
                </a:lnTo>
                <a:lnTo>
                  <a:pt x="12" y="372"/>
                </a:lnTo>
                <a:lnTo>
                  <a:pt x="6" y="372"/>
                </a:lnTo>
                <a:lnTo>
                  <a:pt x="4" y="370"/>
                </a:lnTo>
                <a:lnTo>
                  <a:pt x="2" y="366"/>
                </a:lnTo>
                <a:lnTo>
                  <a:pt x="0" y="362"/>
                </a:lnTo>
                <a:lnTo>
                  <a:pt x="0" y="362"/>
                </a:lnTo>
                <a:lnTo>
                  <a:pt x="0" y="32"/>
                </a:lnTo>
                <a:lnTo>
                  <a:pt x="0" y="32"/>
                </a:lnTo>
                <a:lnTo>
                  <a:pt x="2" y="28"/>
                </a:lnTo>
                <a:lnTo>
                  <a:pt x="4" y="24"/>
                </a:lnTo>
                <a:lnTo>
                  <a:pt x="6" y="22"/>
                </a:lnTo>
                <a:lnTo>
                  <a:pt x="12" y="20"/>
                </a:lnTo>
                <a:lnTo>
                  <a:pt x="12" y="20"/>
                </a:lnTo>
                <a:close/>
                <a:moveTo>
                  <a:pt x="330" y="62"/>
                </a:moveTo>
                <a:lnTo>
                  <a:pt x="330" y="42"/>
                </a:lnTo>
                <a:lnTo>
                  <a:pt x="22" y="42"/>
                </a:lnTo>
                <a:lnTo>
                  <a:pt x="22" y="350"/>
                </a:lnTo>
                <a:lnTo>
                  <a:pt x="330" y="350"/>
                </a:lnTo>
                <a:lnTo>
                  <a:pt x="330" y="194"/>
                </a:lnTo>
                <a:lnTo>
                  <a:pt x="210" y="326"/>
                </a:lnTo>
                <a:lnTo>
                  <a:pt x="210" y="326"/>
                </a:lnTo>
                <a:lnTo>
                  <a:pt x="204" y="330"/>
                </a:lnTo>
                <a:lnTo>
                  <a:pt x="198" y="332"/>
                </a:lnTo>
                <a:lnTo>
                  <a:pt x="192" y="330"/>
                </a:lnTo>
                <a:lnTo>
                  <a:pt x="186" y="326"/>
                </a:lnTo>
                <a:lnTo>
                  <a:pt x="186" y="326"/>
                </a:lnTo>
                <a:lnTo>
                  <a:pt x="184" y="324"/>
                </a:lnTo>
                <a:lnTo>
                  <a:pt x="60" y="194"/>
                </a:lnTo>
                <a:lnTo>
                  <a:pt x="60" y="194"/>
                </a:lnTo>
                <a:lnTo>
                  <a:pt x="56" y="186"/>
                </a:lnTo>
                <a:lnTo>
                  <a:pt x="52" y="180"/>
                </a:lnTo>
                <a:lnTo>
                  <a:pt x="52" y="172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4" y="156"/>
                </a:lnTo>
                <a:lnTo>
                  <a:pt x="60" y="148"/>
                </a:lnTo>
                <a:lnTo>
                  <a:pt x="60" y="148"/>
                </a:lnTo>
                <a:lnTo>
                  <a:pt x="60" y="148"/>
                </a:lnTo>
                <a:lnTo>
                  <a:pt x="66" y="140"/>
                </a:lnTo>
                <a:lnTo>
                  <a:pt x="74" y="136"/>
                </a:lnTo>
                <a:lnTo>
                  <a:pt x="76" y="134"/>
                </a:lnTo>
                <a:lnTo>
                  <a:pt x="76" y="134"/>
                </a:lnTo>
                <a:lnTo>
                  <a:pt x="84" y="132"/>
                </a:lnTo>
                <a:lnTo>
                  <a:pt x="94" y="130"/>
                </a:lnTo>
                <a:lnTo>
                  <a:pt x="102" y="132"/>
                </a:lnTo>
                <a:lnTo>
                  <a:pt x="112" y="134"/>
                </a:lnTo>
                <a:lnTo>
                  <a:pt x="194" y="176"/>
                </a:lnTo>
                <a:lnTo>
                  <a:pt x="330" y="62"/>
                </a:lnTo>
                <a:lnTo>
                  <a:pt x="330" y="62"/>
                </a:lnTo>
                <a:close/>
                <a:moveTo>
                  <a:pt x="418" y="36"/>
                </a:moveTo>
                <a:lnTo>
                  <a:pt x="210" y="210"/>
                </a:lnTo>
                <a:lnTo>
                  <a:pt x="210" y="210"/>
                </a:lnTo>
                <a:lnTo>
                  <a:pt x="206" y="212"/>
                </a:lnTo>
                <a:lnTo>
                  <a:pt x="200" y="214"/>
                </a:lnTo>
                <a:lnTo>
                  <a:pt x="194" y="214"/>
                </a:lnTo>
                <a:lnTo>
                  <a:pt x="190" y="212"/>
                </a:lnTo>
                <a:lnTo>
                  <a:pt x="96" y="166"/>
                </a:lnTo>
                <a:lnTo>
                  <a:pt x="96" y="166"/>
                </a:lnTo>
                <a:lnTo>
                  <a:pt x="92" y="166"/>
                </a:lnTo>
                <a:lnTo>
                  <a:pt x="92" y="168"/>
                </a:lnTo>
                <a:lnTo>
                  <a:pt x="92" y="168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198" y="286"/>
                </a:lnTo>
                <a:lnTo>
                  <a:pt x="422" y="40"/>
                </a:lnTo>
                <a:lnTo>
                  <a:pt x="418" y="36"/>
                </a:lnTo>
                <a:lnTo>
                  <a:pt x="418" y="36"/>
                </a:lnTo>
                <a:close/>
              </a:path>
            </a:pathLst>
          </a:custGeom>
          <a:solidFill>
            <a:srgbClr val="006A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Freeform 12"/>
          <p:cNvSpPr>
            <a:spLocks noChangeAspect="1" noEditPoints="1"/>
          </p:cNvSpPr>
          <p:nvPr/>
        </p:nvSpPr>
        <p:spPr bwMode="auto">
          <a:xfrm>
            <a:off x="597093" y="5326139"/>
            <a:ext cx="313150" cy="254349"/>
          </a:xfrm>
          <a:custGeom>
            <a:avLst/>
            <a:gdLst/>
            <a:ahLst/>
            <a:cxnLst>
              <a:cxn ang="0">
                <a:pos x="12" y="20"/>
              </a:cxn>
              <a:cxn ang="0">
                <a:pos x="342" y="20"/>
              </a:cxn>
              <a:cxn ang="0">
                <a:pos x="348" y="24"/>
              </a:cxn>
              <a:cxn ang="0">
                <a:pos x="352" y="32"/>
              </a:cxn>
              <a:cxn ang="0">
                <a:pos x="352" y="44"/>
              </a:cxn>
              <a:cxn ang="0">
                <a:pos x="396" y="8"/>
              </a:cxn>
              <a:cxn ang="0">
                <a:pos x="402" y="4"/>
              </a:cxn>
              <a:cxn ang="0">
                <a:pos x="416" y="0"/>
              </a:cxn>
              <a:cxn ang="0">
                <a:pos x="430" y="2"/>
              </a:cxn>
              <a:cxn ang="0">
                <a:pos x="446" y="12"/>
              </a:cxn>
              <a:cxn ang="0">
                <a:pos x="456" y="30"/>
              </a:cxn>
              <a:cxn ang="0">
                <a:pos x="458" y="44"/>
              </a:cxn>
              <a:cxn ang="0">
                <a:pos x="454" y="56"/>
              </a:cxn>
              <a:cxn ang="0">
                <a:pos x="352" y="170"/>
              </a:cxn>
              <a:cxn ang="0">
                <a:pos x="352" y="362"/>
              </a:cxn>
              <a:cxn ang="0">
                <a:pos x="348" y="370"/>
              </a:cxn>
              <a:cxn ang="0">
                <a:pos x="342" y="372"/>
              </a:cxn>
              <a:cxn ang="0">
                <a:pos x="12" y="372"/>
              </a:cxn>
              <a:cxn ang="0">
                <a:pos x="6" y="372"/>
              </a:cxn>
              <a:cxn ang="0">
                <a:pos x="2" y="366"/>
              </a:cxn>
              <a:cxn ang="0">
                <a:pos x="0" y="362"/>
              </a:cxn>
              <a:cxn ang="0">
                <a:pos x="0" y="32"/>
              </a:cxn>
              <a:cxn ang="0">
                <a:pos x="4" y="24"/>
              </a:cxn>
              <a:cxn ang="0">
                <a:pos x="12" y="20"/>
              </a:cxn>
              <a:cxn ang="0">
                <a:pos x="330" y="62"/>
              </a:cxn>
              <a:cxn ang="0">
                <a:pos x="22" y="42"/>
              </a:cxn>
              <a:cxn ang="0">
                <a:pos x="330" y="350"/>
              </a:cxn>
              <a:cxn ang="0">
                <a:pos x="210" y="326"/>
              </a:cxn>
              <a:cxn ang="0">
                <a:pos x="204" y="330"/>
              </a:cxn>
              <a:cxn ang="0">
                <a:pos x="192" y="330"/>
              </a:cxn>
              <a:cxn ang="0">
                <a:pos x="186" y="326"/>
              </a:cxn>
              <a:cxn ang="0">
                <a:pos x="60" y="194"/>
              </a:cxn>
              <a:cxn ang="0">
                <a:pos x="56" y="186"/>
              </a:cxn>
              <a:cxn ang="0">
                <a:pos x="52" y="172"/>
              </a:cxn>
              <a:cxn ang="0">
                <a:pos x="52" y="166"/>
              </a:cxn>
              <a:cxn ang="0">
                <a:pos x="52" y="166"/>
              </a:cxn>
              <a:cxn ang="0">
                <a:pos x="60" y="148"/>
              </a:cxn>
              <a:cxn ang="0">
                <a:pos x="60" y="148"/>
              </a:cxn>
              <a:cxn ang="0">
                <a:pos x="74" y="136"/>
              </a:cxn>
              <a:cxn ang="0">
                <a:pos x="76" y="134"/>
              </a:cxn>
              <a:cxn ang="0">
                <a:pos x="94" y="130"/>
              </a:cxn>
              <a:cxn ang="0">
                <a:pos x="112" y="134"/>
              </a:cxn>
              <a:cxn ang="0">
                <a:pos x="330" y="62"/>
              </a:cxn>
              <a:cxn ang="0">
                <a:pos x="418" y="36"/>
              </a:cxn>
              <a:cxn ang="0">
                <a:pos x="210" y="210"/>
              </a:cxn>
              <a:cxn ang="0">
                <a:pos x="200" y="214"/>
              </a:cxn>
              <a:cxn ang="0">
                <a:pos x="190" y="212"/>
              </a:cxn>
              <a:cxn ang="0">
                <a:pos x="96" y="166"/>
              </a:cxn>
              <a:cxn ang="0">
                <a:pos x="92" y="168"/>
              </a:cxn>
              <a:cxn ang="0">
                <a:pos x="88" y="170"/>
              </a:cxn>
              <a:cxn ang="0">
                <a:pos x="88" y="170"/>
              </a:cxn>
              <a:cxn ang="0">
                <a:pos x="198" y="286"/>
              </a:cxn>
              <a:cxn ang="0">
                <a:pos x="418" y="36"/>
              </a:cxn>
            </a:cxnLst>
            <a:rect l="0" t="0" r="r" b="b"/>
            <a:pathLst>
              <a:path w="458" h="372">
                <a:moveTo>
                  <a:pt x="12" y="20"/>
                </a:moveTo>
                <a:lnTo>
                  <a:pt x="12" y="20"/>
                </a:lnTo>
                <a:lnTo>
                  <a:pt x="342" y="20"/>
                </a:lnTo>
                <a:lnTo>
                  <a:pt x="342" y="20"/>
                </a:lnTo>
                <a:lnTo>
                  <a:pt x="346" y="22"/>
                </a:lnTo>
                <a:lnTo>
                  <a:pt x="348" y="24"/>
                </a:lnTo>
                <a:lnTo>
                  <a:pt x="352" y="28"/>
                </a:lnTo>
                <a:lnTo>
                  <a:pt x="352" y="32"/>
                </a:lnTo>
                <a:lnTo>
                  <a:pt x="352" y="32"/>
                </a:lnTo>
                <a:lnTo>
                  <a:pt x="352" y="44"/>
                </a:lnTo>
                <a:lnTo>
                  <a:pt x="396" y="8"/>
                </a:lnTo>
                <a:lnTo>
                  <a:pt x="396" y="8"/>
                </a:lnTo>
                <a:lnTo>
                  <a:pt x="396" y="8"/>
                </a:lnTo>
                <a:lnTo>
                  <a:pt x="402" y="4"/>
                </a:lnTo>
                <a:lnTo>
                  <a:pt x="408" y="2"/>
                </a:lnTo>
                <a:lnTo>
                  <a:pt x="416" y="0"/>
                </a:lnTo>
                <a:lnTo>
                  <a:pt x="422" y="0"/>
                </a:lnTo>
                <a:lnTo>
                  <a:pt x="430" y="2"/>
                </a:lnTo>
                <a:lnTo>
                  <a:pt x="436" y="4"/>
                </a:lnTo>
                <a:lnTo>
                  <a:pt x="446" y="12"/>
                </a:lnTo>
                <a:lnTo>
                  <a:pt x="454" y="24"/>
                </a:lnTo>
                <a:lnTo>
                  <a:pt x="456" y="30"/>
                </a:lnTo>
                <a:lnTo>
                  <a:pt x="458" y="36"/>
                </a:lnTo>
                <a:lnTo>
                  <a:pt x="458" y="44"/>
                </a:lnTo>
                <a:lnTo>
                  <a:pt x="456" y="50"/>
                </a:lnTo>
                <a:lnTo>
                  <a:pt x="454" y="56"/>
                </a:lnTo>
                <a:lnTo>
                  <a:pt x="450" y="64"/>
                </a:lnTo>
                <a:lnTo>
                  <a:pt x="352" y="170"/>
                </a:lnTo>
                <a:lnTo>
                  <a:pt x="352" y="362"/>
                </a:lnTo>
                <a:lnTo>
                  <a:pt x="352" y="362"/>
                </a:lnTo>
                <a:lnTo>
                  <a:pt x="352" y="366"/>
                </a:lnTo>
                <a:lnTo>
                  <a:pt x="348" y="370"/>
                </a:lnTo>
                <a:lnTo>
                  <a:pt x="346" y="372"/>
                </a:lnTo>
                <a:lnTo>
                  <a:pt x="342" y="372"/>
                </a:lnTo>
                <a:lnTo>
                  <a:pt x="340" y="372"/>
                </a:lnTo>
                <a:lnTo>
                  <a:pt x="12" y="372"/>
                </a:lnTo>
                <a:lnTo>
                  <a:pt x="12" y="372"/>
                </a:lnTo>
                <a:lnTo>
                  <a:pt x="6" y="372"/>
                </a:lnTo>
                <a:lnTo>
                  <a:pt x="4" y="370"/>
                </a:lnTo>
                <a:lnTo>
                  <a:pt x="2" y="366"/>
                </a:lnTo>
                <a:lnTo>
                  <a:pt x="0" y="362"/>
                </a:lnTo>
                <a:lnTo>
                  <a:pt x="0" y="362"/>
                </a:lnTo>
                <a:lnTo>
                  <a:pt x="0" y="32"/>
                </a:lnTo>
                <a:lnTo>
                  <a:pt x="0" y="32"/>
                </a:lnTo>
                <a:lnTo>
                  <a:pt x="2" y="28"/>
                </a:lnTo>
                <a:lnTo>
                  <a:pt x="4" y="24"/>
                </a:lnTo>
                <a:lnTo>
                  <a:pt x="6" y="22"/>
                </a:lnTo>
                <a:lnTo>
                  <a:pt x="12" y="20"/>
                </a:lnTo>
                <a:lnTo>
                  <a:pt x="12" y="20"/>
                </a:lnTo>
                <a:close/>
                <a:moveTo>
                  <a:pt x="330" y="62"/>
                </a:moveTo>
                <a:lnTo>
                  <a:pt x="330" y="42"/>
                </a:lnTo>
                <a:lnTo>
                  <a:pt x="22" y="42"/>
                </a:lnTo>
                <a:lnTo>
                  <a:pt x="22" y="350"/>
                </a:lnTo>
                <a:lnTo>
                  <a:pt x="330" y="350"/>
                </a:lnTo>
                <a:lnTo>
                  <a:pt x="330" y="194"/>
                </a:lnTo>
                <a:lnTo>
                  <a:pt x="210" y="326"/>
                </a:lnTo>
                <a:lnTo>
                  <a:pt x="210" y="326"/>
                </a:lnTo>
                <a:lnTo>
                  <a:pt x="204" y="330"/>
                </a:lnTo>
                <a:lnTo>
                  <a:pt x="198" y="332"/>
                </a:lnTo>
                <a:lnTo>
                  <a:pt x="192" y="330"/>
                </a:lnTo>
                <a:lnTo>
                  <a:pt x="186" y="326"/>
                </a:lnTo>
                <a:lnTo>
                  <a:pt x="186" y="326"/>
                </a:lnTo>
                <a:lnTo>
                  <a:pt x="184" y="324"/>
                </a:lnTo>
                <a:lnTo>
                  <a:pt x="60" y="194"/>
                </a:lnTo>
                <a:lnTo>
                  <a:pt x="60" y="194"/>
                </a:lnTo>
                <a:lnTo>
                  <a:pt x="56" y="186"/>
                </a:lnTo>
                <a:lnTo>
                  <a:pt x="52" y="180"/>
                </a:lnTo>
                <a:lnTo>
                  <a:pt x="52" y="172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4" y="156"/>
                </a:lnTo>
                <a:lnTo>
                  <a:pt x="60" y="148"/>
                </a:lnTo>
                <a:lnTo>
                  <a:pt x="60" y="148"/>
                </a:lnTo>
                <a:lnTo>
                  <a:pt x="60" y="148"/>
                </a:lnTo>
                <a:lnTo>
                  <a:pt x="66" y="140"/>
                </a:lnTo>
                <a:lnTo>
                  <a:pt x="74" y="136"/>
                </a:lnTo>
                <a:lnTo>
                  <a:pt x="76" y="134"/>
                </a:lnTo>
                <a:lnTo>
                  <a:pt x="76" y="134"/>
                </a:lnTo>
                <a:lnTo>
                  <a:pt x="84" y="132"/>
                </a:lnTo>
                <a:lnTo>
                  <a:pt x="94" y="130"/>
                </a:lnTo>
                <a:lnTo>
                  <a:pt x="102" y="132"/>
                </a:lnTo>
                <a:lnTo>
                  <a:pt x="112" y="134"/>
                </a:lnTo>
                <a:lnTo>
                  <a:pt x="194" y="176"/>
                </a:lnTo>
                <a:lnTo>
                  <a:pt x="330" y="62"/>
                </a:lnTo>
                <a:lnTo>
                  <a:pt x="330" y="62"/>
                </a:lnTo>
                <a:close/>
                <a:moveTo>
                  <a:pt x="418" y="36"/>
                </a:moveTo>
                <a:lnTo>
                  <a:pt x="210" y="210"/>
                </a:lnTo>
                <a:lnTo>
                  <a:pt x="210" y="210"/>
                </a:lnTo>
                <a:lnTo>
                  <a:pt x="206" y="212"/>
                </a:lnTo>
                <a:lnTo>
                  <a:pt x="200" y="214"/>
                </a:lnTo>
                <a:lnTo>
                  <a:pt x="194" y="214"/>
                </a:lnTo>
                <a:lnTo>
                  <a:pt x="190" y="212"/>
                </a:lnTo>
                <a:lnTo>
                  <a:pt x="96" y="166"/>
                </a:lnTo>
                <a:lnTo>
                  <a:pt x="96" y="166"/>
                </a:lnTo>
                <a:lnTo>
                  <a:pt x="92" y="166"/>
                </a:lnTo>
                <a:lnTo>
                  <a:pt x="92" y="168"/>
                </a:lnTo>
                <a:lnTo>
                  <a:pt x="92" y="168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198" y="286"/>
                </a:lnTo>
                <a:lnTo>
                  <a:pt x="422" y="40"/>
                </a:lnTo>
                <a:lnTo>
                  <a:pt x="418" y="36"/>
                </a:lnTo>
                <a:lnTo>
                  <a:pt x="418" y="36"/>
                </a:lnTo>
                <a:close/>
              </a:path>
            </a:pathLst>
          </a:custGeom>
          <a:solidFill>
            <a:srgbClr val="006A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Freeform 12"/>
          <p:cNvSpPr>
            <a:spLocks noChangeAspect="1" noEditPoints="1"/>
          </p:cNvSpPr>
          <p:nvPr/>
        </p:nvSpPr>
        <p:spPr bwMode="auto">
          <a:xfrm>
            <a:off x="597093" y="5844699"/>
            <a:ext cx="313150" cy="254349"/>
          </a:xfrm>
          <a:custGeom>
            <a:avLst/>
            <a:gdLst/>
            <a:ahLst/>
            <a:cxnLst>
              <a:cxn ang="0">
                <a:pos x="12" y="20"/>
              </a:cxn>
              <a:cxn ang="0">
                <a:pos x="342" y="20"/>
              </a:cxn>
              <a:cxn ang="0">
                <a:pos x="348" y="24"/>
              </a:cxn>
              <a:cxn ang="0">
                <a:pos x="352" y="32"/>
              </a:cxn>
              <a:cxn ang="0">
                <a:pos x="352" y="44"/>
              </a:cxn>
              <a:cxn ang="0">
                <a:pos x="396" y="8"/>
              </a:cxn>
              <a:cxn ang="0">
                <a:pos x="402" y="4"/>
              </a:cxn>
              <a:cxn ang="0">
                <a:pos x="416" y="0"/>
              </a:cxn>
              <a:cxn ang="0">
                <a:pos x="430" y="2"/>
              </a:cxn>
              <a:cxn ang="0">
                <a:pos x="446" y="12"/>
              </a:cxn>
              <a:cxn ang="0">
                <a:pos x="456" y="30"/>
              </a:cxn>
              <a:cxn ang="0">
                <a:pos x="458" y="44"/>
              </a:cxn>
              <a:cxn ang="0">
                <a:pos x="454" y="56"/>
              </a:cxn>
              <a:cxn ang="0">
                <a:pos x="352" y="170"/>
              </a:cxn>
              <a:cxn ang="0">
                <a:pos x="352" y="362"/>
              </a:cxn>
              <a:cxn ang="0">
                <a:pos x="348" y="370"/>
              </a:cxn>
              <a:cxn ang="0">
                <a:pos x="342" y="372"/>
              </a:cxn>
              <a:cxn ang="0">
                <a:pos x="12" y="372"/>
              </a:cxn>
              <a:cxn ang="0">
                <a:pos x="6" y="372"/>
              </a:cxn>
              <a:cxn ang="0">
                <a:pos x="2" y="366"/>
              </a:cxn>
              <a:cxn ang="0">
                <a:pos x="0" y="362"/>
              </a:cxn>
              <a:cxn ang="0">
                <a:pos x="0" y="32"/>
              </a:cxn>
              <a:cxn ang="0">
                <a:pos x="4" y="24"/>
              </a:cxn>
              <a:cxn ang="0">
                <a:pos x="12" y="20"/>
              </a:cxn>
              <a:cxn ang="0">
                <a:pos x="330" y="62"/>
              </a:cxn>
              <a:cxn ang="0">
                <a:pos x="22" y="42"/>
              </a:cxn>
              <a:cxn ang="0">
                <a:pos x="330" y="350"/>
              </a:cxn>
              <a:cxn ang="0">
                <a:pos x="210" y="326"/>
              </a:cxn>
              <a:cxn ang="0">
                <a:pos x="204" y="330"/>
              </a:cxn>
              <a:cxn ang="0">
                <a:pos x="192" y="330"/>
              </a:cxn>
              <a:cxn ang="0">
                <a:pos x="186" y="326"/>
              </a:cxn>
              <a:cxn ang="0">
                <a:pos x="60" y="194"/>
              </a:cxn>
              <a:cxn ang="0">
                <a:pos x="56" y="186"/>
              </a:cxn>
              <a:cxn ang="0">
                <a:pos x="52" y="172"/>
              </a:cxn>
              <a:cxn ang="0">
                <a:pos x="52" y="166"/>
              </a:cxn>
              <a:cxn ang="0">
                <a:pos x="52" y="166"/>
              </a:cxn>
              <a:cxn ang="0">
                <a:pos x="60" y="148"/>
              </a:cxn>
              <a:cxn ang="0">
                <a:pos x="60" y="148"/>
              </a:cxn>
              <a:cxn ang="0">
                <a:pos x="74" y="136"/>
              </a:cxn>
              <a:cxn ang="0">
                <a:pos x="76" y="134"/>
              </a:cxn>
              <a:cxn ang="0">
                <a:pos x="94" y="130"/>
              </a:cxn>
              <a:cxn ang="0">
                <a:pos x="112" y="134"/>
              </a:cxn>
              <a:cxn ang="0">
                <a:pos x="330" y="62"/>
              </a:cxn>
              <a:cxn ang="0">
                <a:pos x="418" y="36"/>
              </a:cxn>
              <a:cxn ang="0">
                <a:pos x="210" y="210"/>
              </a:cxn>
              <a:cxn ang="0">
                <a:pos x="200" y="214"/>
              </a:cxn>
              <a:cxn ang="0">
                <a:pos x="190" y="212"/>
              </a:cxn>
              <a:cxn ang="0">
                <a:pos x="96" y="166"/>
              </a:cxn>
              <a:cxn ang="0">
                <a:pos x="92" y="168"/>
              </a:cxn>
              <a:cxn ang="0">
                <a:pos x="88" y="170"/>
              </a:cxn>
              <a:cxn ang="0">
                <a:pos x="88" y="170"/>
              </a:cxn>
              <a:cxn ang="0">
                <a:pos x="198" y="286"/>
              </a:cxn>
              <a:cxn ang="0">
                <a:pos x="418" y="36"/>
              </a:cxn>
            </a:cxnLst>
            <a:rect l="0" t="0" r="r" b="b"/>
            <a:pathLst>
              <a:path w="458" h="372">
                <a:moveTo>
                  <a:pt x="12" y="20"/>
                </a:moveTo>
                <a:lnTo>
                  <a:pt x="12" y="20"/>
                </a:lnTo>
                <a:lnTo>
                  <a:pt x="342" y="20"/>
                </a:lnTo>
                <a:lnTo>
                  <a:pt x="342" y="20"/>
                </a:lnTo>
                <a:lnTo>
                  <a:pt x="346" y="22"/>
                </a:lnTo>
                <a:lnTo>
                  <a:pt x="348" y="24"/>
                </a:lnTo>
                <a:lnTo>
                  <a:pt x="352" y="28"/>
                </a:lnTo>
                <a:lnTo>
                  <a:pt x="352" y="32"/>
                </a:lnTo>
                <a:lnTo>
                  <a:pt x="352" y="32"/>
                </a:lnTo>
                <a:lnTo>
                  <a:pt x="352" y="44"/>
                </a:lnTo>
                <a:lnTo>
                  <a:pt x="396" y="8"/>
                </a:lnTo>
                <a:lnTo>
                  <a:pt x="396" y="8"/>
                </a:lnTo>
                <a:lnTo>
                  <a:pt x="396" y="8"/>
                </a:lnTo>
                <a:lnTo>
                  <a:pt x="402" y="4"/>
                </a:lnTo>
                <a:lnTo>
                  <a:pt x="408" y="2"/>
                </a:lnTo>
                <a:lnTo>
                  <a:pt x="416" y="0"/>
                </a:lnTo>
                <a:lnTo>
                  <a:pt x="422" y="0"/>
                </a:lnTo>
                <a:lnTo>
                  <a:pt x="430" y="2"/>
                </a:lnTo>
                <a:lnTo>
                  <a:pt x="436" y="4"/>
                </a:lnTo>
                <a:lnTo>
                  <a:pt x="446" y="12"/>
                </a:lnTo>
                <a:lnTo>
                  <a:pt x="454" y="24"/>
                </a:lnTo>
                <a:lnTo>
                  <a:pt x="456" y="30"/>
                </a:lnTo>
                <a:lnTo>
                  <a:pt x="458" y="36"/>
                </a:lnTo>
                <a:lnTo>
                  <a:pt x="458" y="44"/>
                </a:lnTo>
                <a:lnTo>
                  <a:pt x="456" y="50"/>
                </a:lnTo>
                <a:lnTo>
                  <a:pt x="454" y="56"/>
                </a:lnTo>
                <a:lnTo>
                  <a:pt x="450" y="64"/>
                </a:lnTo>
                <a:lnTo>
                  <a:pt x="352" y="170"/>
                </a:lnTo>
                <a:lnTo>
                  <a:pt x="352" y="362"/>
                </a:lnTo>
                <a:lnTo>
                  <a:pt x="352" y="362"/>
                </a:lnTo>
                <a:lnTo>
                  <a:pt x="352" y="366"/>
                </a:lnTo>
                <a:lnTo>
                  <a:pt x="348" y="370"/>
                </a:lnTo>
                <a:lnTo>
                  <a:pt x="346" y="372"/>
                </a:lnTo>
                <a:lnTo>
                  <a:pt x="342" y="372"/>
                </a:lnTo>
                <a:lnTo>
                  <a:pt x="340" y="372"/>
                </a:lnTo>
                <a:lnTo>
                  <a:pt x="12" y="372"/>
                </a:lnTo>
                <a:lnTo>
                  <a:pt x="12" y="372"/>
                </a:lnTo>
                <a:lnTo>
                  <a:pt x="6" y="372"/>
                </a:lnTo>
                <a:lnTo>
                  <a:pt x="4" y="370"/>
                </a:lnTo>
                <a:lnTo>
                  <a:pt x="2" y="366"/>
                </a:lnTo>
                <a:lnTo>
                  <a:pt x="0" y="362"/>
                </a:lnTo>
                <a:lnTo>
                  <a:pt x="0" y="362"/>
                </a:lnTo>
                <a:lnTo>
                  <a:pt x="0" y="32"/>
                </a:lnTo>
                <a:lnTo>
                  <a:pt x="0" y="32"/>
                </a:lnTo>
                <a:lnTo>
                  <a:pt x="2" y="28"/>
                </a:lnTo>
                <a:lnTo>
                  <a:pt x="4" y="24"/>
                </a:lnTo>
                <a:lnTo>
                  <a:pt x="6" y="22"/>
                </a:lnTo>
                <a:lnTo>
                  <a:pt x="12" y="20"/>
                </a:lnTo>
                <a:lnTo>
                  <a:pt x="12" y="20"/>
                </a:lnTo>
                <a:close/>
                <a:moveTo>
                  <a:pt x="330" y="62"/>
                </a:moveTo>
                <a:lnTo>
                  <a:pt x="330" y="42"/>
                </a:lnTo>
                <a:lnTo>
                  <a:pt x="22" y="42"/>
                </a:lnTo>
                <a:lnTo>
                  <a:pt x="22" y="350"/>
                </a:lnTo>
                <a:lnTo>
                  <a:pt x="330" y="350"/>
                </a:lnTo>
                <a:lnTo>
                  <a:pt x="330" y="194"/>
                </a:lnTo>
                <a:lnTo>
                  <a:pt x="210" y="326"/>
                </a:lnTo>
                <a:lnTo>
                  <a:pt x="210" y="326"/>
                </a:lnTo>
                <a:lnTo>
                  <a:pt x="204" y="330"/>
                </a:lnTo>
                <a:lnTo>
                  <a:pt x="198" y="332"/>
                </a:lnTo>
                <a:lnTo>
                  <a:pt x="192" y="330"/>
                </a:lnTo>
                <a:lnTo>
                  <a:pt x="186" y="326"/>
                </a:lnTo>
                <a:lnTo>
                  <a:pt x="186" y="326"/>
                </a:lnTo>
                <a:lnTo>
                  <a:pt x="184" y="324"/>
                </a:lnTo>
                <a:lnTo>
                  <a:pt x="60" y="194"/>
                </a:lnTo>
                <a:lnTo>
                  <a:pt x="60" y="194"/>
                </a:lnTo>
                <a:lnTo>
                  <a:pt x="56" y="186"/>
                </a:lnTo>
                <a:lnTo>
                  <a:pt x="52" y="180"/>
                </a:lnTo>
                <a:lnTo>
                  <a:pt x="52" y="172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2" y="166"/>
                </a:lnTo>
                <a:lnTo>
                  <a:pt x="54" y="156"/>
                </a:lnTo>
                <a:lnTo>
                  <a:pt x="60" y="148"/>
                </a:lnTo>
                <a:lnTo>
                  <a:pt x="60" y="148"/>
                </a:lnTo>
                <a:lnTo>
                  <a:pt x="60" y="148"/>
                </a:lnTo>
                <a:lnTo>
                  <a:pt x="66" y="140"/>
                </a:lnTo>
                <a:lnTo>
                  <a:pt x="74" y="136"/>
                </a:lnTo>
                <a:lnTo>
                  <a:pt x="76" y="134"/>
                </a:lnTo>
                <a:lnTo>
                  <a:pt x="76" y="134"/>
                </a:lnTo>
                <a:lnTo>
                  <a:pt x="84" y="132"/>
                </a:lnTo>
                <a:lnTo>
                  <a:pt x="94" y="130"/>
                </a:lnTo>
                <a:lnTo>
                  <a:pt x="102" y="132"/>
                </a:lnTo>
                <a:lnTo>
                  <a:pt x="112" y="134"/>
                </a:lnTo>
                <a:lnTo>
                  <a:pt x="194" y="176"/>
                </a:lnTo>
                <a:lnTo>
                  <a:pt x="330" y="62"/>
                </a:lnTo>
                <a:lnTo>
                  <a:pt x="330" y="62"/>
                </a:lnTo>
                <a:close/>
                <a:moveTo>
                  <a:pt x="418" y="36"/>
                </a:moveTo>
                <a:lnTo>
                  <a:pt x="210" y="210"/>
                </a:lnTo>
                <a:lnTo>
                  <a:pt x="210" y="210"/>
                </a:lnTo>
                <a:lnTo>
                  <a:pt x="206" y="212"/>
                </a:lnTo>
                <a:lnTo>
                  <a:pt x="200" y="214"/>
                </a:lnTo>
                <a:lnTo>
                  <a:pt x="194" y="214"/>
                </a:lnTo>
                <a:lnTo>
                  <a:pt x="190" y="212"/>
                </a:lnTo>
                <a:lnTo>
                  <a:pt x="96" y="166"/>
                </a:lnTo>
                <a:lnTo>
                  <a:pt x="96" y="166"/>
                </a:lnTo>
                <a:lnTo>
                  <a:pt x="92" y="166"/>
                </a:lnTo>
                <a:lnTo>
                  <a:pt x="92" y="168"/>
                </a:lnTo>
                <a:lnTo>
                  <a:pt x="92" y="168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88" y="170"/>
                </a:lnTo>
                <a:lnTo>
                  <a:pt x="198" y="286"/>
                </a:lnTo>
                <a:lnTo>
                  <a:pt x="422" y="40"/>
                </a:lnTo>
                <a:lnTo>
                  <a:pt x="418" y="36"/>
                </a:lnTo>
                <a:lnTo>
                  <a:pt x="418" y="36"/>
                </a:lnTo>
                <a:close/>
              </a:path>
            </a:pathLst>
          </a:custGeom>
          <a:solidFill>
            <a:srgbClr val="006A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0907247"/>
              </p:ext>
            </p:extLst>
          </p:nvPr>
        </p:nvGraphicFramePr>
        <p:xfrm>
          <a:off x="6073462" y="894166"/>
          <a:ext cx="6057076" cy="3766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670584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</TotalTime>
  <Words>886</Words>
  <Application>Microsoft Office PowerPoint</Application>
  <PresentationFormat>Широкоэкранный</PresentationFormat>
  <Paragraphs>166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Arial KZ</vt:lpstr>
      <vt:lpstr>Calibri</vt:lpstr>
      <vt:lpstr>Calibri Light</vt:lpstr>
      <vt:lpstr>Courier New</vt:lpstr>
      <vt:lpstr>Segoe UI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enpf.kz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Темирлан Айжан</dc:creator>
  <cp:lastModifiedBy>Сапин Азат Маратулы</cp:lastModifiedBy>
  <cp:revision>45</cp:revision>
  <dcterms:created xsi:type="dcterms:W3CDTF">2024-11-12T10:11:04Z</dcterms:created>
  <dcterms:modified xsi:type="dcterms:W3CDTF">2024-11-19T10:22:27Z</dcterms:modified>
</cp:coreProperties>
</file>